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95" r:id="rId3"/>
    <p:sldId id="266" r:id="rId4"/>
    <p:sldId id="263" r:id="rId5"/>
    <p:sldId id="265" r:id="rId6"/>
    <p:sldId id="259" r:id="rId7"/>
    <p:sldId id="270" r:id="rId8"/>
    <p:sldId id="271" r:id="rId9"/>
    <p:sldId id="261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4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6" r:id="rId36"/>
    <p:sldId id="293" r:id="rId37"/>
    <p:sldId id="294" r:id="rId38"/>
    <p:sldId id="297" r:id="rId39"/>
  </p:sldIdLst>
  <p:sldSz cx="12192000" cy="6858000"/>
  <p:notesSz cx="6858000" cy="9144000"/>
  <p:embeddedFontLst>
    <p:embeddedFont>
      <p:font typeface="나눔명조 ExtraBold" panose="02020603020101020101" pitchFamily="18" charset="-127"/>
      <p:bold r:id="rId41"/>
    </p:embeddedFont>
    <p:embeddedFont>
      <p:font typeface="나눔스퀘어" panose="020B0600000101010101" pitchFamily="50" charset="-127"/>
      <p:regular r:id="rId42"/>
    </p:embeddedFont>
    <p:embeddedFont>
      <p:font typeface="나눔스퀘어 Bold" panose="020B0600000101010101" pitchFamily="50" charset="-127"/>
      <p:bold r:id="rId43"/>
    </p:embeddedFont>
    <p:embeddedFont>
      <p:font typeface="나눔스퀘어 Extra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Cambria Math" panose="02040503050406030204" pitchFamily="18" charset="0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t" initials="r" lastIdx="2" clrIdx="0">
    <p:extLst>
      <p:ext uri="{19B8F6BF-5375-455C-9EA6-DF929625EA0E}">
        <p15:presenceInfo xmlns:p15="http://schemas.microsoft.com/office/powerpoint/2012/main" userId="ro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102"/>
    <a:srgbClr val="175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8DA73-7C19-401E-9B53-EF87F7A61418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05DC0-E047-4517-9C83-3A1E9D868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6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4498-A61C-4AF9-B9C6-1DE503B10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B965A-C85E-4BAF-8B97-3502F4275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E7C09-7BA8-46B5-B3AC-C8D0C28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34CD4-CC87-4C79-BAB1-32C6A450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15673-936E-43D0-AE4A-CDE40CF1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9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A69A-F6B3-43D7-BAC0-8AB26B2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ECE09-4C41-477F-B295-D33BCC041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D37D0-603C-4963-9EB9-3FD9A31A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D70AB-7FBB-4491-A686-E074C437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1511D-E554-49B8-A632-14D36802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3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97806-776F-429A-823B-32270877D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CAABD-EF8F-4A3D-BE88-C475E80A7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D8424-A0E8-403A-992A-0D1AD8E4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6B21E-3571-4E38-BA1D-71DAFC71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ED8DA-4823-4646-A2D3-83641871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85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47CC-9033-432D-8511-1834815F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957C0-9899-456D-9B24-C52AC2FB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B9A02-E2D7-4190-B47A-65751C3E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0D380-44AF-42C7-8B8A-F7FB6219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D0EB8-D15F-4247-83A4-CC84A189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4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F924-9FEB-4C2E-83C6-29D58570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51891-8C86-4358-9A3F-C86A2E2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0C9B4-A230-41D8-99CA-D2E0B963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DE27C-365C-4477-B5D8-64537696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2760F-EF8C-4D10-BDE5-B745CCD1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7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18EF-E69B-4DEE-8951-8CB315FD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F49A-2BA6-41A5-AC3C-99F934CB5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C541E-BF94-42C9-8B74-4A50D562B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39C8E-F27F-495E-B662-3BD8A656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E3A8D-3D2F-4189-B15F-4F10E08F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7D15A-3D09-423A-A99E-3BC55983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8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949C-4864-4ACC-99D1-9B77B0DD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B233C-62C9-4E1A-A0F6-22FEC1478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33EA0-74DD-48BC-B2FF-45F923BFD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4D446-2544-47BC-89B5-24E5AA77A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C9596-EA3D-4963-B913-B8E5D5013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63820-9D1B-4E4A-B266-128F0B099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56AB06-7CFD-4332-A9E0-4B351717E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9F408-6593-4632-AA0A-78A9F7A2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4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AF6E-E9D7-47A4-9E6C-65EB996E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3C365-4F62-4662-9458-36EF426E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B2675-6932-4152-910B-748FB4E7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EF4E9-87E8-4D6A-B2F1-77B92682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441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DF87D-66FF-4A0F-9A69-F2FB49A7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7409A-213C-47B4-AA74-7EB102A2C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0770-35E6-4FC1-A1E9-3326A2F2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4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5E8B-201A-4DA8-A9ED-D580CFAC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FE5AB-0135-48FA-A654-7E34F47F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9C8C3-63B9-42C5-8D52-E92D4100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69E71-F39A-4662-AB14-23643BEE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52A09-52B8-4074-8CAC-75EF0933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FFCB8-D11F-4930-B748-A5A41EC9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49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BA3F-A108-4EA8-9AB6-8ECAD2F9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1670E-44F6-4438-AF0B-93D6DE6FB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EA955-D2CB-4A3B-A005-A447CA837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55D4-0F37-4ED5-BD82-C36314DB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936D6-591C-49EF-BFE8-56BD5AAF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7771-37CE-48B1-81CA-13BBACDA8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727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0BD96-0640-42F8-9E33-206FC985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5B6F-DD7B-42BE-A5C9-1345CBDAE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0BB55-D97A-4BC0-942D-D7FF8BD3AB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FF4C-F6D6-4CDD-8290-A91353EEF9F2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9BC9-EE4B-43C5-B498-89CE270E0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8FF8-6D4C-462E-8274-4BC967365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E58BB-1901-43D0-8CCF-3D93465AFE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077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3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5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52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53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5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57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58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6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6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65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7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0.png"/><Relationship Id="rId12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.png"/><Relationship Id="rId5" Type="http://schemas.openxmlformats.org/officeDocument/2006/relationships/image" Target="../media/image40.png"/><Relationship Id="rId10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5.wdp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9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2" y="109057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2B2E9-684B-4E24-987D-ADFE3BCF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4" b="73194" l="19766" r="8218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t="28207" r="10327" b="21747"/>
          <a:stretch/>
        </p:blipFill>
        <p:spPr>
          <a:xfrm>
            <a:off x="3392990" y="2405132"/>
            <a:ext cx="5406020" cy="20477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F634AB-ABB0-46F2-9DBF-5C3FFFE41340}"/>
              </a:ext>
            </a:extLst>
          </p:cNvPr>
          <p:cNvGrpSpPr/>
          <p:nvPr/>
        </p:nvGrpSpPr>
        <p:grpSpPr>
          <a:xfrm>
            <a:off x="4992659" y="795644"/>
            <a:ext cx="2124299" cy="1200329"/>
            <a:chOff x="5194952" y="734035"/>
            <a:chExt cx="2124299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8F205E-B200-4862-A3D6-CF158A7582C5}"/>
                </a:ext>
              </a:extLst>
            </p:cNvPr>
            <p:cNvSpPr txBox="1"/>
            <p:nvPr/>
          </p:nvSpPr>
          <p:spPr>
            <a:xfrm>
              <a:off x="5194952" y="734035"/>
              <a:ext cx="21242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RNN</a:t>
              </a:r>
              <a:endPara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53BF772-9943-4A4B-BB24-F6E49E411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1689" y="1036332"/>
              <a:ext cx="1685893" cy="55376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30C7BA-B0C4-43AC-AEC1-E1CD0F5CEADA}"/>
              </a:ext>
            </a:extLst>
          </p:cNvPr>
          <p:cNvSpPr txBox="1"/>
          <p:nvPr/>
        </p:nvSpPr>
        <p:spPr>
          <a:xfrm>
            <a:off x="4196081" y="5160477"/>
            <a:ext cx="379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수식 이해와 응용을 중심으로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75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18500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1850057" cy="369332"/>
              </a:xfrm>
              <a:prstGeom prst="rect">
                <a:avLst/>
              </a:prstGeom>
              <a:blipFill>
                <a:blip r:embed="rId2"/>
                <a:stretch>
                  <a:fillRect l="-2303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5B7F13-CE68-4FCE-B31D-554FC5EF2EC6}"/>
              </a:ext>
            </a:extLst>
          </p:cNvPr>
          <p:cNvGrpSpPr/>
          <p:nvPr/>
        </p:nvGrpSpPr>
        <p:grpSpPr>
          <a:xfrm>
            <a:off x="1190026" y="2267000"/>
            <a:ext cx="3023000" cy="2818722"/>
            <a:chOff x="483494" y="2253265"/>
            <a:chExt cx="3023000" cy="281872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829421-12FD-427C-85CF-8693FAD0E728}"/>
                </a:ext>
              </a:extLst>
            </p:cNvPr>
            <p:cNvSpPr txBox="1"/>
            <p:nvPr/>
          </p:nvSpPr>
          <p:spPr>
            <a:xfrm>
              <a:off x="483494" y="2253265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 표기 방식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61A93CB-CE60-4FBF-A789-15A8EF056C86}"/>
                    </a:ext>
                  </a:extLst>
                </p:cNvPr>
                <p:cNvSpPr txBox="1"/>
                <p:nvPr/>
              </p:nvSpPr>
              <p:spPr>
                <a:xfrm>
                  <a:off x="594322" y="2769241"/>
                  <a:ext cx="92820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61A93CB-CE60-4FBF-A789-15A8EF056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22" y="2769241"/>
                  <a:ext cx="928203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2DE87AB-5176-4101-B09B-E06543456A22}"/>
                </a:ext>
              </a:extLst>
            </p:cNvPr>
            <p:cNvSpPr txBox="1"/>
            <p:nvPr/>
          </p:nvSpPr>
          <p:spPr>
            <a:xfrm>
              <a:off x="1430285" y="2928288"/>
              <a:ext cx="2004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a-&gt;b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갈 때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3C51DB-22C5-45E3-8006-4ED4572E1C0C}"/>
                    </a:ext>
                  </a:extLst>
                </p:cNvPr>
                <p:cNvSpPr txBox="1"/>
                <p:nvPr/>
              </p:nvSpPr>
              <p:spPr>
                <a:xfrm>
                  <a:off x="633257" y="3322550"/>
                  <a:ext cx="92448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3C51DB-22C5-45E3-8006-4ED4572E1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57" y="3322550"/>
                  <a:ext cx="924484" cy="5539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7BE4185-C0BC-4C43-ADF1-A80936159A0D}"/>
                </a:ext>
              </a:extLst>
            </p:cNvPr>
            <p:cNvGrpSpPr/>
            <p:nvPr/>
          </p:nvGrpSpPr>
          <p:grpSpPr>
            <a:xfrm>
              <a:off x="633257" y="4077377"/>
              <a:ext cx="2783476" cy="994610"/>
              <a:chOff x="658382" y="4278676"/>
              <a:chExt cx="2783476" cy="99461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EF90571-7492-4747-8649-3858E5A4C8E9}"/>
                  </a:ext>
                </a:extLst>
              </p:cNvPr>
              <p:cNvGrpSpPr/>
              <p:nvPr/>
            </p:nvGrpSpPr>
            <p:grpSpPr>
              <a:xfrm>
                <a:off x="658382" y="4278676"/>
                <a:ext cx="2783476" cy="994610"/>
                <a:chOff x="671418" y="4532042"/>
                <a:chExt cx="2783476" cy="994610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00BF82AE-39B6-499E-AD37-F8A84175E377}"/>
                    </a:ext>
                  </a:extLst>
                </p:cNvPr>
                <p:cNvSpPr/>
                <p:nvPr/>
              </p:nvSpPr>
              <p:spPr>
                <a:xfrm>
                  <a:off x="2347989" y="4532042"/>
                  <a:ext cx="1106905" cy="994610"/>
                </a:xfrm>
                <a:prstGeom prst="roundRect">
                  <a:avLst>
                    <a:gd name="adj" fmla="val 7693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DAFC8212-4BBC-47BF-B343-D7057FF0FAA3}"/>
                    </a:ext>
                  </a:extLst>
                </p:cNvPr>
                <p:cNvSpPr/>
                <p:nvPr/>
              </p:nvSpPr>
              <p:spPr>
                <a:xfrm>
                  <a:off x="671418" y="4532042"/>
                  <a:ext cx="1106905" cy="994610"/>
                </a:xfrm>
                <a:prstGeom prst="roundRect">
                  <a:avLst>
                    <a:gd name="adj" fmla="val 7693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D5B93DDB-8E28-4A73-83A6-EC8313F8A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8321" y="5015777"/>
                  <a:ext cx="56966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F5DFD43-1DCE-4277-A6E1-F45734E468D9}"/>
                  </a:ext>
                </a:extLst>
              </p:cNvPr>
              <p:cNvSpPr/>
              <p:nvPr/>
            </p:nvSpPr>
            <p:spPr>
              <a:xfrm>
                <a:off x="1058423" y="4467413"/>
                <a:ext cx="261959" cy="479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4A44508-1C37-4A1E-AC96-EE41BF8A4181}"/>
                  </a:ext>
                </a:extLst>
              </p:cNvPr>
              <p:cNvSpPr/>
              <p:nvPr/>
            </p:nvSpPr>
            <p:spPr>
              <a:xfrm>
                <a:off x="2715182" y="4504991"/>
                <a:ext cx="261959" cy="479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</a:t>
                </a:r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8B92AC-BD23-43AD-B6C1-756645DA4504}"/>
                </a:ext>
              </a:extLst>
            </p:cNvPr>
            <p:cNvSpPr txBox="1"/>
            <p:nvPr/>
          </p:nvSpPr>
          <p:spPr>
            <a:xfrm>
              <a:off x="1430285" y="3443621"/>
              <a:ext cx="2076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x-&gt;h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갈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200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/>
              <p:nvPr/>
            </p:nvSpPr>
            <p:spPr>
              <a:xfrm>
                <a:off x="7189321" y="2340182"/>
                <a:ext cx="6174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21" y="2340182"/>
                <a:ext cx="617413" cy="369332"/>
              </a:xfrm>
              <a:prstGeom prst="rect">
                <a:avLst/>
              </a:prstGeom>
              <a:blipFill>
                <a:blip r:embed="rId13"/>
                <a:stretch>
                  <a:fillRect l="-294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/>
              <p:nvPr/>
            </p:nvSpPr>
            <p:spPr>
              <a:xfrm>
                <a:off x="8300445" y="1871136"/>
                <a:ext cx="623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45" y="1871136"/>
                <a:ext cx="623825" cy="369332"/>
              </a:xfrm>
              <a:prstGeom prst="rect">
                <a:avLst/>
              </a:prstGeom>
              <a:blipFill>
                <a:blip r:embed="rId14"/>
                <a:stretch>
                  <a:fillRect l="-3922" r="-980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/>
              <p:nvPr/>
            </p:nvSpPr>
            <p:spPr>
              <a:xfrm>
                <a:off x="8865892" y="2324799"/>
                <a:ext cx="626775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92" y="2324799"/>
                <a:ext cx="626775" cy="398507"/>
              </a:xfrm>
              <a:prstGeom prst="rect">
                <a:avLst/>
              </a:prstGeom>
              <a:blipFill>
                <a:blip r:embed="rId15"/>
                <a:stretch>
                  <a:fillRect l="-2913" r="-3883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686FDBD-8123-4725-A628-F1B4DCF595FB}"/>
              </a:ext>
            </a:extLst>
          </p:cNvPr>
          <p:cNvGrpSpPr/>
          <p:nvPr/>
        </p:nvGrpSpPr>
        <p:grpSpPr>
          <a:xfrm>
            <a:off x="855643" y="2776106"/>
            <a:ext cx="5213538" cy="1491919"/>
            <a:chOff x="489762" y="1921404"/>
            <a:chExt cx="5213538" cy="14919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829421-12FD-427C-85CF-8693FAD0E728}"/>
                </a:ext>
              </a:extLst>
            </p:cNvPr>
            <p:cNvSpPr txBox="1"/>
            <p:nvPr/>
          </p:nvSpPr>
          <p:spPr>
            <a:xfrm>
              <a:off x="489762" y="1921404"/>
              <a:ext cx="22365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가중치 초기화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09DE3D-A19B-4117-AACD-98D0CDF31412}"/>
                    </a:ext>
                  </a:extLst>
                </p:cNvPr>
                <p:cNvSpPr txBox="1"/>
                <p:nvPr/>
              </p:nvSpPr>
              <p:spPr>
                <a:xfrm>
                  <a:off x="597005" y="2479093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509DE3D-A19B-4117-AACD-98D0CDF31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005" y="2479093"/>
                  <a:ext cx="492571" cy="43088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4BD5FA-4AD6-4CC5-A0E1-73ECDB130CD4}"/>
                </a:ext>
              </a:extLst>
            </p:cNvPr>
            <p:cNvSpPr txBox="1"/>
            <p:nvPr/>
          </p:nvSpPr>
          <p:spPr>
            <a:xfrm>
              <a:off x="965983" y="2571071"/>
              <a:ext cx="1558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0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 초기화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3025AF-7C99-4C04-88A6-AC65BD1182C5}"/>
                </a:ext>
              </a:extLst>
            </p:cNvPr>
            <p:cNvSpPr txBox="1"/>
            <p:nvPr/>
          </p:nvSpPr>
          <p:spPr>
            <a:xfrm>
              <a:off x="558844" y="3043991"/>
              <a:ext cx="5144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나머지는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Xavier(</a:t>
              </a:r>
              <a:r>
                <a:rPr lang="en-US" altLang="ko-KR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Glorot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 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가중치 값으로 초기화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61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2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55565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Xavier(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Glorot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 Initialization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6ADA44-4C74-4CB1-8D3F-9AD541844EFE}"/>
              </a:ext>
            </a:extLst>
          </p:cNvPr>
          <p:cNvSpPr txBox="1"/>
          <p:nvPr/>
        </p:nvSpPr>
        <p:spPr>
          <a:xfrm>
            <a:off x="639658" y="909797"/>
            <a:ext cx="7944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노드와 다음 노드의 개수에 의존하는 방법으로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normal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분포를 따르는 방법과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2) Uniform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분포를 따르는 방법이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203F3-6F9F-41F9-A607-39E1C4F87836}"/>
              </a:ext>
            </a:extLst>
          </p:cNvPr>
          <p:cNvSpPr/>
          <p:nvPr/>
        </p:nvSpPr>
        <p:spPr>
          <a:xfrm>
            <a:off x="1001662" y="2715543"/>
            <a:ext cx="35740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Xavier Normal Initialization</a:t>
            </a:r>
            <a:endParaRPr lang="en-US" altLang="ko-KR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69CAD6-2EA0-4210-85BE-2205543CADF4}"/>
                  </a:ext>
                </a:extLst>
              </p:cNvPr>
              <p:cNvSpPr txBox="1"/>
              <p:nvPr/>
            </p:nvSpPr>
            <p:spPr>
              <a:xfrm>
                <a:off x="1147953" y="3123743"/>
                <a:ext cx="3708771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69CAD6-2EA0-4210-85BE-2205543C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953" y="3123743"/>
                <a:ext cx="3708771" cy="1273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DE349D4-2359-451B-A3F2-F5885CB9EC7D}"/>
              </a:ext>
            </a:extLst>
          </p:cNvPr>
          <p:cNvGrpSpPr/>
          <p:nvPr/>
        </p:nvGrpSpPr>
        <p:grpSpPr>
          <a:xfrm>
            <a:off x="1921281" y="4425030"/>
            <a:ext cx="2162113" cy="805842"/>
            <a:chOff x="648220" y="3717899"/>
            <a:chExt cx="2162113" cy="8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29AC3D-013C-49C6-93F1-F82F0C486AF4}"/>
                    </a:ext>
                  </a:extLst>
                </p:cNvPr>
                <p:cNvSpPr txBox="1"/>
                <p:nvPr/>
              </p:nvSpPr>
              <p:spPr>
                <a:xfrm>
                  <a:off x="648220" y="3717899"/>
                  <a:ext cx="5263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29AC3D-013C-49C6-93F1-F82F0C486A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0" y="3717899"/>
                  <a:ext cx="52636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448" r="-1149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68C0D8-BCC9-4941-AFFB-DD1E1C2E1F89}"/>
                </a:ext>
              </a:extLst>
            </p:cNvPr>
            <p:cNvSpPr txBox="1"/>
            <p:nvPr/>
          </p:nvSpPr>
          <p:spPr>
            <a:xfrm>
              <a:off x="1274335" y="3801493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이전 노드 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F492B6-599C-42E4-92BB-E756CD7712A3}"/>
                    </a:ext>
                  </a:extLst>
                </p:cNvPr>
                <p:cNvSpPr txBox="1"/>
                <p:nvPr/>
              </p:nvSpPr>
              <p:spPr>
                <a:xfrm>
                  <a:off x="648220" y="4087231"/>
                  <a:ext cx="7027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FF492B6-599C-42E4-92BB-E756CD7712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0" y="4087231"/>
                  <a:ext cx="70275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609"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558929-AB66-4C05-86DD-4F31E860D55F}"/>
                </a:ext>
              </a:extLst>
            </p:cNvPr>
            <p:cNvSpPr txBox="1"/>
            <p:nvPr/>
          </p:nvSpPr>
          <p:spPr>
            <a:xfrm>
              <a:off x="1274335" y="4154409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 노드 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4E141C-9E6F-452C-94FB-7DBC1AD852C1}"/>
                  </a:ext>
                </a:extLst>
              </p:cNvPr>
              <p:cNvSpPr txBox="1"/>
              <p:nvPr/>
            </p:nvSpPr>
            <p:spPr>
              <a:xfrm>
                <a:off x="5829690" y="3251980"/>
                <a:ext cx="4587666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W~U(-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altLang="ko-K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ad>
                      <m:radPr>
                        <m:deg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ko-KR" altLang="en-US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4E141C-9E6F-452C-94FB-7DBC1AD8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90" y="3251980"/>
                <a:ext cx="4587666" cy="876843"/>
              </a:xfrm>
              <a:prstGeom prst="rect">
                <a:avLst/>
              </a:prstGeom>
              <a:blipFill>
                <a:blip r:embed="rId5"/>
                <a:stretch>
                  <a:fillRect l="-4648" r="-35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E7BEA661-A2F4-4600-8F6A-E3B09EC0C5AE}"/>
              </a:ext>
            </a:extLst>
          </p:cNvPr>
          <p:cNvSpPr/>
          <p:nvPr/>
        </p:nvSpPr>
        <p:spPr>
          <a:xfrm>
            <a:off x="6279514" y="2713258"/>
            <a:ext cx="3745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Xavier Uniform Initialization</a:t>
            </a:r>
            <a:endParaRPr lang="en-US" altLang="ko-KR" sz="20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9F794E-6E9D-42C5-A16C-D3E31E9395B4}"/>
              </a:ext>
            </a:extLst>
          </p:cNvPr>
          <p:cNvSpPr/>
          <p:nvPr/>
        </p:nvSpPr>
        <p:spPr>
          <a:xfrm>
            <a:off x="780035" y="5514922"/>
            <a:ext cx="10631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비선형함수</a:t>
            </a:r>
            <a:r>
              <a:rPr lang="en-US" altLang="ko-KR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(ex. sigmoid, tanh)</a:t>
            </a:r>
            <a:r>
              <a:rPr lang="ko-KR" altLang="en-US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효과적인 결과를 보여준다</a:t>
            </a:r>
            <a:r>
              <a:rPr lang="en-US" altLang="ko-KR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/>
            <a:r>
              <a:rPr lang="ko-KR" altLang="en-US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</a:t>
            </a:r>
            <a:r>
              <a:rPr lang="en-US" altLang="ko-KR" sz="2000" dirty="0" err="1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ko-KR" altLang="en-US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함수에서 사용 시 출력 값이 </a:t>
            </a:r>
            <a:r>
              <a:rPr lang="en-US" altLang="ko-KR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수렴하게된다</a:t>
            </a:r>
            <a:r>
              <a:rPr lang="en-US" altLang="ko-KR" sz="2000" dirty="0">
                <a:solidFill>
                  <a:srgbClr val="40404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BC900A-480D-467F-AEFA-4477EE40E9C0}"/>
              </a:ext>
            </a:extLst>
          </p:cNvPr>
          <p:cNvGrpSpPr/>
          <p:nvPr/>
        </p:nvGrpSpPr>
        <p:grpSpPr>
          <a:xfrm>
            <a:off x="7503925" y="4406299"/>
            <a:ext cx="2162113" cy="805842"/>
            <a:chOff x="648220" y="3717899"/>
            <a:chExt cx="2162113" cy="8058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22244DB-BF85-4E97-9BDF-8279361B29C4}"/>
                    </a:ext>
                  </a:extLst>
                </p:cNvPr>
                <p:cNvSpPr txBox="1"/>
                <p:nvPr/>
              </p:nvSpPr>
              <p:spPr>
                <a:xfrm>
                  <a:off x="648220" y="3717899"/>
                  <a:ext cx="5263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22244DB-BF85-4E97-9BDF-8279361B2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0" y="3717899"/>
                  <a:ext cx="526362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651" r="-2326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D024D8-33CB-4162-AE83-CA3B94745CE5}"/>
                </a:ext>
              </a:extLst>
            </p:cNvPr>
            <p:cNvSpPr txBox="1"/>
            <p:nvPr/>
          </p:nvSpPr>
          <p:spPr>
            <a:xfrm>
              <a:off x="1274335" y="3801493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이전 노드 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96CCF61-15B0-4383-9947-9A86D76A724E}"/>
                    </a:ext>
                  </a:extLst>
                </p:cNvPr>
                <p:cNvSpPr txBox="1"/>
                <p:nvPr/>
              </p:nvSpPr>
              <p:spPr>
                <a:xfrm>
                  <a:off x="648220" y="4087231"/>
                  <a:ext cx="7027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𝑜𝑢𝑟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96CCF61-15B0-4383-9947-9A86D76A7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0" y="4087231"/>
                  <a:ext cx="70275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78"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18E77-83DF-4FE0-A3EE-86D5346B1FBC}"/>
                </a:ext>
              </a:extLst>
            </p:cNvPr>
            <p:cNvSpPr txBox="1"/>
            <p:nvPr/>
          </p:nvSpPr>
          <p:spPr>
            <a:xfrm>
              <a:off x="1274335" y="4154409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다음 노드 수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9E603CF-2526-4E6E-9E89-4ACB4096E8D9}"/>
              </a:ext>
            </a:extLst>
          </p:cNvPr>
          <p:cNvGrpSpPr/>
          <p:nvPr/>
        </p:nvGrpSpPr>
        <p:grpSpPr>
          <a:xfrm>
            <a:off x="6371646" y="1519599"/>
            <a:ext cx="4151574" cy="3880766"/>
            <a:chOff x="6371646" y="1519599"/>
            <a:chExt cx="4151574" cy="388076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362D0A-9C7C-455C-8CCF-B924B05A6E7C}"/>
                </a:ext>
              </a:extLst>
            </p:cNvPr>
            <p:cNvGrpSpPr/>
            <p:nvPr/>
          </p:nvGrpSpPr>
          <p:grpSpPr>
            <a:xfrm>
              <a:off x="6452840" y="1870593"/>
              <a:ext cx="3574055" cy="3529772"/>
              <a:chOff x="3095706" y="10626251"/>
              <a:chExt cx="3868822" cy="3810000"/>
            </a:xfrm>
          </p:grpSpPr>
          <p:pic>
            <p:nvPicPr>
              <p:cNvPr id="2058" name="Picture 10" descr="ëìì¤ì ì¤í¼ëì¨ê±´ì ëí ì´ë¯¸ì§ ê²ìê²°ê³¼">
                <a:extLst>
                  <a:ext uri="{FF2B5EF4-FFF2-40B4-BE49-F238E27FC236}">
                    <a16:creationId xmlns:a16="http://schemas.microsoft.com/office/drawing/2014/main" id="{C70F8790-F068-41F5-B5BA-14458A5135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5706" y="10626251"/>
                <a:ext cx="3810000" cy="381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BD04281-59D9-49C2-B73F-1AD4425C2FF3}"/>
                  </a:ext>
                </a:extLst>
              </p:cNvPr>
              <p:cNvSpPr/>
              <p:nvPr/>
            </p:nvSpPr>
            <p:spPr>
              <a:xfrm>
                <a:off x="4498711" y="10828306"/>
                <a:ext cx="1392422" cy="1065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84BAD1-1EEA-43D5-995C-5A9D8ABD3C4B}"/>
                  </a:ext>
                </a:extLst>
              </p:cNvPr>
              <p:cNvSpPr/>
              <p:nvPr/>
            </p:nvSpPr>
            <p:spPr>
              <a:xfrm>
                <a:off x="6130579" y="10769920"/>
                <a:ext cx="594504" cy="10656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764608D-72CD-41EE-A4AA-9CA8AAEC73E5}"/>
                  </a:ext>
                </a:extLst>
              </p:cNvPr>
              <p:cNvSpPr/>
              <p:nvPr/>
            </p:nvSpPr>
            <p:spPr>
              <a:xfrm>
                <a:off x="6126864" y="10813533"/>
                <a:ext cx="234200" cy="4282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46665BE-30D7-472D-AB23-4E45937C5C13}"/>
                  </a:ext>
                </a:extLst>
              </p:cNvPr>
              <p:cNvSpPr/>
              <p:nvPr/>
            </p:nvSpPr>
            <p:spPr>
              <a:xfrm>
                <a:off x="6107439" y="11165976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BCD9D1D-C0E6-4603-B3E1-79841DE0F8E0}"/>
                  </a:ext>
                </a:extLst>
              </p:cNvPr>
              <p:cNvSpPr/>
              <p:nvPr/>
            </p:nvSpPr>
            <p:spPr>
              <a:xfrm>
                <a:off x="6173372" y="11596997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201B3AC-0266-48AB-AF00-75F5BC5B81F6}"/>
                  </a:ext>
                </a:extLst>
              </p:cNvPr>
              <p:cNvSpPr/>
              <p:nvPr/>
            </p:nvSpPr>
            <p:spPr>
              <a:xfrm>
                <a:off x="5651532" y="11534548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99DF272-AD4A-49C9-B1C8-73010A5756EA}"/>
                  </a:ext>
                </a:extLst>
              </p:cNvPr>
              <p:cNvSpPr/>
              <p:nvPr/>
            </p:nvSpPr>
            <p:spPr>
              <a:xfrm>
                <a:off x="6121861" y="11559869"/>
                <a:ext cx="651633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FBDC752-D985-47FD-ACCB-11BB61D105EF}"/>
                  </a:ext>
                </a:extLst>
              </p:cNvPr>
              <p:cNvSpPr/>
              <p:nvPr/>
            </p:nvSpPr>
            <p:spPr>
              <a:xfrm>
                <a:off x="6167929" y="11782713"/>
                <a:ext cx="557153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56B1C62-8438-455E-8EF5-99BF87A10098}"/>
                  </a:ext>
                </a:extLst>
              </p:cNvPr>
              <p:cNvSpPr/>
              <p:nvPr/>
            </p:nvSpPr>
            <p:spPr>
              <a:xfrm>
                <a:off x="6168584" y="11711450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AEE91F1-A6ED-484A-85F6-1F9550D74DD3}"/>
                  </a:ext>
                </a:extLst>
              </p:cNvPr>
              <p:cNvSpPr/>
              <p:nvPr/>
            </p:nvSpPr>
            <p:spPr>
              <a:xfrm>
                <a:off x="6541693" y="10801378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C114173-DD49-4462-8A9B-25FD5F8E2A33}"/>
                  </a:ext>
                </a:extLst>
              </p:cNvPr>
              <p:cNvSpPr/>
              <p:nvPr/>
            </p:nvSpPr>
            <p:spPr>
              <a:xfrm>
                <a:off x="6668379" y="10881223"/>
                <a:ext cx="296149" cy="9013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1E57E42-2E87-41AE-A9F5-EFEC5A099304}"/>
                  </a:ext>
                </a:extLst>
              </p:cNvPr>
              <p:cNvSpPr/>
              <p:nvPr/>
            </p:nvSpPr>
            <p:spPr>
              <a:xfrm>
                <a:off x="6578001" y="11490743"/>
                <a:ext cx="207596" cy="2532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DB1081A-3675-4322-B458-2F3727801391}"/>
                  </a:ext>
                </a:extLst>
              </p:cNvPr>
              <p:cNvSpPr/>
              <p:nvPr/>
            </p:nvSpPr>
            <p:spPr>
              <a:xfrm>
                <a:off x="6564580" y="11715029"/>
                <a:ext cx="268107" cy="3433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8DAB70-E81D-47D7-A90F-A074DD34C1A0}"/>
                </a:ext>
              </a:extLst>
            </p:cNvPr>
            <p:cNvSpPr txBox="1"/>
            <p:nvPr/>
          </p:nvSpPr>
          <p:spPr>
            <a:xfrm>
              <a:off x="7801692" y="2056448"/>
              <a:ext cx="123463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물결표는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확률분포를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따른다는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뜻이다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1EAB2CF-255B-4AEB-A130-B5C7EE8C919B}"/>
                    </a:ext>
                  </a:extLst>
                </p:cNvPr>
                <p:cNvSpPr txBox="1"/>
                <p:nvPr/>
              </p:nvSpPr>
              <p:spPr>
                <a:xfrm>
                  <a:off x="9256486" y="2574757"/>
                  <a:ext cx="126673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X~N(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altLang="ko-KR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  <a:endParaRPr lang="ko-KR" altLang="en-US" sz="14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1EAB2CF-255B-4AEB-A130-B5C7EE8C9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6486" y="2574757"/>
                  <a:ext cx="126673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8654" t="-27778" b="-4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7981483-6E57-495D-8CBE-518513BD3F77}"/>
                    </a:ext>
                  </a:extLst>
                </p:cNvPr>
                <p:cNvSpPr txBox="1"/>
                <p:nvPr/>
              </p:nvSpPr>
              <p:spPr>
                <a:xfrm>
                  <a:off x="6371646" y="1519599"/>
                  <a:ext cx="39219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X</a:t>
                  </a:r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는 평균</a:t>
                  </a:r>
                  <a:r>
                    <a:rPr lang="el-GR" altLang="ko-KR" dirty="0">
                      <a:ea typeface="나눔스퀘어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altLang="ko-KR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, </a:t>
                  </a:r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분산</a:t>
                  </a:r>
                  <a:r>
                    <a:rPr lang="en-US" altLang="ko-KR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정규분포를 따른다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C7981483-6E57-495D-8CBE-518513BD3F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646" y="1519599"/>
                  <a:ext cx="392190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242" t="-6557" b="-262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70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/>
              <p:nvPr/>
            </p:nvSpPr>
            <p:spPr>
              <a:xfrm>
                <a:off x="7189321" y="2340182"/>
                <a:ext cx="6174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321" y="2340182"/>
                <a:ext cx="617413" cy="369332"/>
              </a:xfrm>
              <a:prstGeom prst="rect">
                <a:avLst/>
              </a:prstGeom>
              <a:blipFill>
                <a:blip r:embed="rId13"/>
                <a:stretch>
                  <a:fillRect l="-294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/>
              <p:nvPr/>
            </p:nvSpPr>
            <p:spPr>
              <a:xfrm>
                <a:off x="8300445" y="1871136"/>
                <a:ext cx="623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45" y="1871136"/>
                <a:ext cx="623825" cy="369332"/>
              </a:xfrm>
              <a:prstGeom prst="rect">
                <a:avLst/>
              </a:prstGeom>
              <a:blipFill>
                <a:blip r:embed="rId14"/>
                <a:stretch>
                  <a:fillRect l="-3922" r="-980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742930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742930" cy="46487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EDA27F-A53B-4641-ACE2-E6D291D1E9BC}"/>
              </a:ext>
            </a:extLst>
          </p:cNvPr>
          <p:cNvCxnSpPr>
            <a:cxnSpLocks/>
          </p:cNvCxnSpPr>
          <p:nvPr/>
        </p:nvCxnSpPr>
        <p:spPr>
          <a:xfrm>
            <a:off x="578430" y="385894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7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/>
              <p:nvPr/>
            </p:nvSpPr>
            <p:spPr>
              <a:xfrm>
                <a:off x="8865892" y="2324799"/>
                <a:ext cx="626775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92" y="2324799"/>
                <a:ext cx="626775" cy="398507"/>
              </a:xfrm>
              <a:prstGeom prst="rect">
                <a:avLst/>
              </a:prstGeom>
              <a:blipFill>
                <a:blip r:embed="rId13"/>
                <a:stretch>
                  <a:fillRect l="-2913" r="-3883" b="-24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742930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742930" cy="46487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EDA27F-A53B-4641-ACE2-E6D291D1E9BC}"/>
              </a:ext>
            </a:extLst>
          </p:cNvPr>
          <p:cNvCxnSpPr>
            <a:cxnSpLocks/>
          </p:cNvCxnSpPr>
          <p:nvPr/>
        </p:nvCxnSpPr>
        <p:spPr>
          <a:xfrm>
            <a:off x="575590" y="433657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38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/>
              <p:nvPr/>
            </p:nvSpPr>
            <p:spPr>
              <a:xfrm>
                <a:off x="7194692" y="3781732"/>
                <a:ext cx="6174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692" y="3781732"/>
                <a:ext cx="617413" cy="369332"/>
              </a:xfrm>
              <a:prstGeom prst="rect">
                <a:avLst/>
              </a:prstGeom>
              <a:blipFill>
                <a:blip r:embed="rId13"/>
                <a:stretch>
                  <a:fillRect l="-2941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/>
              <p:nvPr/>
            </p:nvSpPr>
            <p:spPr>
              <a:xfrm>
                <a:off x="8305816" y="3312686"/>
                <a:ext cx="6238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16" y="3312686"/>
                <a:ext cx="623825" cy="369332"/>
              </a:xfrm>
              <a:prstGeom prst="rect">
                <a:avLst/>
              </a:prstGeom>
              <a:blipFill>
                <a:blip r:embed="rId14"/>
                <a:stretch>
                  <a:fillRect l="-3922" r="-980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EDA27F-A53B-4641-ACE2-E6D291D1E9BC}"/>
              </a:ext>
            </a:extLst>
          </p:cNvPr>
          <p:cNvCxnSpPr>
            <a:cxnSpLocks/>
          </p:cNvCxnSpPr>
          <p:nvPr/>
        </p:nvCxnSpPr>
        <p:spPr>
          <a:xfrm>
            <a:off x="578430" y="385894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1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/>
              <p:nvPr/>
            </p:nvSpPr>
            <p:spPr>
              <a:xfrm>
                <a:off x="8851069" y="3786188"/>
                <a:ext cx="626775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069" y="3786188"/>
                <a:ext cx="626775" cy="398507"/>
              </a:xfrm>
              <a:prstGeom prst="rect">
                <a:avLst/>
              </a:prstGeom>
              <a:blipFill>
                <a:blip r:embed="rId13"/>
                <a:stretch>
                  <a:fillRect l="-3883" r="-2913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728FCB-1870-44CA-83B1-8182DFFAB9EF}"/>
              </a:ext>
            </a:extLst>
          </p:cNvPr>
          <p:cNvCxnSpPr>
            <a:cxnSpLocks/>
          </p:cNvCxnSpPr>
          <p:nvPr/>
        </p:nvCxnSpPr>
        <p:spPr>
          <a:xfrm>
            <a:off x="575590" y="433657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1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/>
              <p:nvPr/>
            </p:nvSpPr>
            <p:spPr>
              <a:xfrm>
                <a:off x="7194692" y="5190153"/>
                <a:ext cx="6174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13C51DB-22C5-45E3-8006-4ED4572E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692" y="5190153"/>
                <a:ext cx="617413" cy="369332"/>
              </a:xfrm>
              <a:prstGeom prst="rect">
                <a:avLst/>
              </a:prstGeom>
              <a:blipFill>
                <a:blip r:embed="rId13"/>
                <a:stretch>
                  <a:fillRect l="-2941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/>
              <p:nvPr/>
            </p:nvSpPr>
            <p:spPr>
              <a:xfrm>
                <a:off x="8305816" y="4721107"/>
                <a:ext cx="6238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7E696F5-81CD-46A8-A2B9-8501217C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16" y="4721107"/>
                <a:ext cx="623825" cy="369332"/>
              </a:xfrm>
              <a:prstGeom prst="rect">
                <a:avLst/>
              </a:prstGeom>
              <a:blipFill>
                <a:blip r:embed="rId14"/>
                <a:stretch>
                  <a:fillRect l="-3922" r="-980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BEDA27F-A53B-4641-ACE2-E6D291D1E9BC}"/>
              </a:ext>
            </a:extLst>
          </p:cNvPr>
          <p:cNvCxnSpPr>
            <a:cxnSpLocks/>
          </p:cNvCxnSpPr>
          <p:nvPr/>
        </p:nvCxnSpPr>
        <p:spPr>
          <a:xfrm>
            <a:off x="578430" y="385894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68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/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526527-A6F6-4395-A668-D8B32445F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18" y="928329"/>
                <a:ext cx="2420150" cy="369332"/>
              </a:xfrm>
              <a:prstGeom prst="rect">
                <a:avLst/>
              </a:prstGeom>
              <a:blipFill>
                <a:blip r:embed="rId2"/>
                <a:stretch>
                  <a:fillRect l="-1511" r="-2015" b="-3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0B1BC1-1EB6-47C6-A55D-8086A7BBCD1B}"/>
              </a:ext>
            </a:extLst>
          </p:cNvPr>
          <p:cNvGrpSpPr/>
          <p:nvPr/>
        </p:nvGrpSpPr>
        <p:grpSpPr>
          <a:xfrm>
            <a:off x="6075797" y="928329"/>
            <a:ext cx="4460048" cy="5217476"/>
            <a:chOff x="3423166" y="955963"/>
            <a:chExt cx="4460048" cy="52174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8BADEE-B114-45EF-AA68-77DD3471FB8C}"/>
                </a:ext>
              </a:extLst>
            </p:cNvPr>
            <p:cNvGrpSpPr/>
            <p:nvPr/>
          </p:nvGrpSpPr>
          <p:grpSpPr>
            <a:xfrm>
              <a:off x="3423166" y="955963"/>
              <a:ext cx="4460048" cy="5217476"/>
              <a:chOff x="4267339" y="955963"/>
              <a:chExt cx="4460048" cy="5217476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452B5524-8DF8-4F06-991D-F39D81763A4D}"/>
                  </a:ext>
                </a:extLst>
              </p:cNvPr>
              <p:cNvSpPr/>
              <p:nvPr/>
            </p:nvSpPr>
            <p:spPr>
              <a:xfrm>
                <a:off x="5943910" y="955963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C3779F3-43E6-4EE1-ACFD-4289408A20FB}"/>
                  </a:ext>
                </a:extLst>
              </p:cNvPr>
              <p:cNvSpPr/>
              <p:nvPr/>
            </p:nvSpPr>
            <p:spPr>
              <a:xfrm>
                <a:off x="4267341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B89B55E-062F-40E7-9B9F-5A6633F25164}"/>
                  </a:ext>
                </a:extLst>
              </p:cNvPr>
              <p:cNvSpPr/>
              <p:nvPr/>
            </p:nvSpPr>
            <p:spPr>
              <a:xfrm>
                <a:off x="4267340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99B4B5A-EC79-41B4-979E-FEF5C10FE647}"/>
                  </a:ext>
                </a:extLst>
              </p:cNvPr>
              <p:cNvSpPr/>
              <p:nvPr/>
            </p:nvSpPr>
            <p:spPr>
              <a:xfrm>
                <a:off x="4267339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9551A6F9-83E5-4618-95D1-7D86D0AD271E}"/>
                  </a:ext>
                </a:extLst>
              </p:cNvPr>
              <p:cNvSpPr/>
              <p:nvPr/>
            </p:nvSpPr>
            <p:spPr>
              <a:xfrm>
                <a:off x="762048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925B1D5-AAAC-4405-B4C3-E889990DB0D5}"/>
                  </a:ext>
                </a:extLst>
              </p:cNvPr>
              <p:cNvSpPr/>
              <p:nvPr/>
            </p:nvSpPr>
            <p:spPr>
              <a:xfrm>
                <a:off x="762048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5E75F9-DE3A-477A-88A7-4905A13F9714}"/>
                  </a:ext>
                </a:extLst>
              </p:cNvPr>
              <p:cNvSpPr/>
              <p:nvPr/>
            </p:nvSpPr>
            <p:spPr>
              <a:xfrm>
                <a:off x="762048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97F1B8A-E37A-4B97-BC47-700DAFBB2810}"/>
                  </a:ext>
                </a:extLst>
              </p:cNvPr>
              <p:cNvCxnSpPr>
                <a:stCxn id="18" idx="2"/>
                <a:endCxn id="7" idx="0"/>
              </p:cNvCxnSpPr>
              <p:nvPr/>
            </p:nvCxnSpPr>
            <p:spPr>
              <a:xfrm>
                <a:off x="6497363" y="1950573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5CF10B3A-3C43-4471-8AEE-0B4918B93D19}"/>
                  </a:ext>
                </a:extLst>
              </p:cNvPr>
              <p:cNvCxnSpPr/>
              <p:nvPr/>
            </p:nvCxnSpPr>
            <p:spPr>
              <a:xfrm>
                <a:off x="6497358" y="3358195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6CC0EE5-6C2C-46BB-A372-E790C495F0C4}"/>
                  </a:ext>
                </a:extLst>
              </p:cNvPr>
              <p:cNvCxnSpPr/>
              <p:nvPr/>
            </p:nvCxnSpPr>
            <p:spPr>
              <a:xfrm>
                <a:off x="6497360" y="4765817"/>
                <a:ext cx="2" cy="4130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14B7616-3059-4865-9880-C3B677AB78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55BA9C7-9262-4FA9-97E7-716AE2B2FE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5C86C9C-8364-4A30-AB0F-6FC02A88C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244" y="5676134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41192-BE31-4BC5-9F56-C3FBB289E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14" y="568498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E836577-2AF9-4A73-A3AA-8FC2613E3C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4268512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8D2ECE3-3181-423B-BA7D-4BCB43ADA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44199" y="2847320"/>
                <a:ext cx="56966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8D3CC6A-6315-44D7-A685-4BFE80DC3489}"/>
                  </a:ext>
                </a:extLst>
              </p:cNvPr>
              <p:cNvSpPr/>
              <p:nvPr/>
            </p:nvSpPr>
            <p:spPr>
              <a:xfrm>
                <a:off x="5943910" y="5178829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836B50B-64F9-4D86-B645-7DDD841973D6}"/>
                  </a:ext>
                </a:extLst>
              </p:cNvPr>
              <p:cNvSpPr/>
              <p:nvPr/>
            </p:nvSpPr>
            <p:spPr>
              <a:xfrm>
                <a:off x="5943912" y="2363585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73C6AEF-5CD1-4ACE-9C65-961B70B86246}"/>
                  </a:ext>
                </a:extLst>
              </p:cNvPr>
              <p:cNvSpPr/>
              <p:nvPr/>
            </p:nvSpPr>
            <p:spPr>
              <a:xfrm>
                <a:off x="5943911" y="3771207"/>
                <a:ext cx="1106905" cy="994610"/>
              </a:xfrm>
              <a:prstGeom prst="roundRect">
                <a:avLst>
                  <a:gd name="adj" fmla="val 7693"/>
                </a:avLst>
              </a:prstGeom>
              <a:solidFill>
                <a:schemeClr val="bg1">
                  <a:lumMod val="75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/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82D5289-85CC-4F3A-80BD-3FB0C6E45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764" y="1198247"/>
                  <a:ext cx="492571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/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BB57D44-CE60-4AF1-AE20-E6DB071339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7861" y="2603300"/>
                  <a:ext cx="48430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/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6A7CEBD-693F-42F0-807B-3187EEDE5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90" y="4028797"/>
                  <a:ext cx="492571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/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5D8F6AF-BC02-420F-8622-49E8D305E6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9589" y="5444309"/>
                  <a:ext cx="49257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/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F10E90-00CC-48D6-9FCD-EC2BC18167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2831" y="2603299"/>
                  <a:ext cx="472757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/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A687E5F-EF1C-493B-8AB1-DEEFF55AE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736" y="4022016"/>
                  <a:ext cx="472757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/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9C531E7-FFFD-4F86-AF8F-D92E019A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1475" y="5386793"/>
                  <a:ext cx="472757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/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2DC76D3-96FC-413E-B5CF-1A5DDCEB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071" y="2603299"/>
                  <a:ext cx="47500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/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2344E2D-BFA1-489D-B816-F2FC4560B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1856" y="4022015"/>
                  <a:ext cx="483274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/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2D0D27-C6A3-4879-AB20-368982541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128" y="5386792"/>
                  <a:ext cx="483274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/>
              <p:nvPr/>
            </p:nvSpPr>
            <p:spPr>
              <a:xfrm>
                <a:off x="8830718" y="5176094"/>
                <a:ext cx="626775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CB970E-DCEB-49B9-9980-B0975C90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718" y="5176094"/>
                <a:ext cx="626775" cy="398507"/>
              </a:xfrm>
              <a:prstGeom prst="rect">
                <a:avLst/>
              </a:prstGeom>
              <a:blipFill>
                <a:blip r:embed="rId13"/>
                <a:stretch>
                  <a:fillRect l="-3922" r="-3922" b="-2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4C61393D-3CBE-46D8-8873-BE46304809FE}"/>
              </a:ext>
            </a:extLst>
          </p:cNvPr>
          <p:cNvGrpSpPr/>
          <p:nvPr/>
        </p:nvGrpSpPr>
        <p:grpSpPr>
          <a:xfrm>
            <a:off x="403694" y="3332983"/>
            <a:ext cx="5543633" cy="988091"/>
            <a:chOff x="326203" y="3348480"/>
            <a:chExt cx="5543633" cy="988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/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BD9DEB-7770-4DE0-B3D2-15303C73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203" y="3348480"/>
                  <a:ext cx="554363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/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7046BA-186B-478B-B803-8465FEF57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72" y="3871700"/>
                  <a:ext cx="2847639" cy="46487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728FCB-1870-44CA-83B1-8182DFFAB9EF}"/>
              </a:ext>
            </a:extLst>
          </p:cNvPr>
          <p:cNvCxnSpPr>
            <a:cxnSpLocks/>
          </p:cNvCxnSpPr>
          <p:nvPr/>
        </p:nvCxnSpPr>
        <p:spPr>
          <a:xfrm>
            <a:off x="575590" y="4336572"/>
            <a:ext cx="50319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90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9D1C281-C94B-443D-BE1B-87D001EAF6AB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664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26527-A6F6-4395-A668-D8B32445F2F8}"/>
              </a:ext>
            </a:extLst>
          </p:cNvPr>
          <p:cNvSpPr txBox="1"/>
          <p:nvPr/>
        </p:nvSpPr>
        <p:spPr>
          <a:xfrm>
            <a:off x="739949" y="930682"/>
            <a:ext cx="6620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Loss 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3D1B8-BA5F-4634-AC7D-3803C74B1A69}"/>
              </a:ext>
            </a:extLst>
          </p:cNvPr>
          <p:cNvSpPr/>
          <p:nvPr/>
        </p:nvSpPr>
        <p:spPr>
          <a:xfrm>
            <a:off x="595096" y="942146"/>
            <a:ext cx="76322" cy="3416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BADEE-B114-45EF-AA68-77DD3471FB8C}"/>
              </a:ext>
            </a:extLst>
          </p:cNvPr>
          <p:cNvGrpSpPr/>
          <p:nvPr/>
        </p:nvGrpSpPr>
        <p:grpSpPr>
          <a:xfrm>
            <a:off x="1546253" y="1112995"/>
            <a:ext cx="4460048" cy="5217476"/>
            <a:chOff x="4267339" y="955963"/>
            <a:chExt cx="4460048" cy="521747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52B5524-8DF8-4F06-991D-F39D81763A4D}"/>
                </a:ext>
              </a:extLst>
            </p:cNvPr>
            <p:cNvSpPr/>
            <p:nvPr/>
          </p:nvSpPr>
          <p:spPr>
            <a:xfrm>
              <a:off x="5943910" y="955963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C3779F3-43E6-4EE1-ACFD-4289408A20FB}"/>
                </a:ext>
              </a:extLst>
            </p:cNvPr>
            <p:cNvSpPr/>
            <p:nvPr/>
          </p:nvSpPr>
          <p:spPr>
            <a:xfrm>
              <a:off x="4267341" y="2363585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89B55E-062F-40E7-9B9F-5A6633F25164}"/>
                </a:ext>
              </a:extLst>
            </p:cNvPr>
            <p:cNvSpPr/>
            <p:nvPr/>
          </p:nvSpPr>
          <p:spPr>
            <a:xfrm>
              <a:off x="4267340" y="3771207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8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99B4B5A-EC79-41B4-979E-FEF5C10FE647}"/>
                </a:ext>
              </a:extLst>
            </p:cNvPr>
            <p:cNvSpPr/>
            <p:nvPr/>
          </p:nvSpPr>
          <p:spPr>
            <a:xfrm>
              <a:off x="4267339" y="5178829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551A6F9-83E5-4618-95D1-7D86D0AD271E}"/>
                </a:ext>
              </a:extLst>
            </p:cNvPr>
            <p:cNvSpPr/>
            <p:nvPr/>
          </p:nvSpPr>
          <p:spPr>
            <a:xfrm>
              <a:off x="7620482" y="2363585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25B1D5-AAAC-4405-B4C3-E889990DB0D5}"/>
                </a:ext>
              </a:extLst>
            </p:cNvPr>
            <p:cNvSpPr/>
            <p:nvPr/>
          </p:nvSpPr>
          <p:spPr>
            <a:xfrm>
              <a:off x="7620481" y="3771207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55E75F9-DE3A-477A-88A7-4905A13F9714}"/>
                </a:ext>
              </a:extLst>
            </p:cNvPr>
            <p:cNvSpPr/>
            <p:nvPr/>
          </p:nvSpPr>
          <p:spPr>
            <a:xfrm>
              <a:off x="7620480" y="5178829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6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7F1B8A-E37A-4B97-BC47-700DAFBB2810}"/>
                </a:ext>
              </a:extLst>
            </p:cNvPr>
            <p:cNvCxnSpPr>
              <a:stCxn id="18" idx="2"/>
              <a:endCxn id="7" idx="0"/>
            </p:cNvCxnSpPr>
            <p:nvPr/>
          </p:nvCxnSpPr>
          <p:spPr>
            <a:xfrm>
              <a:off x="6497363" y="1950573"/>
              <a:ext cx="2" cy="413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CF10B3A-3C43-4471-8AEE-0B4918B93D19}"/>
                </a:ext>
              </a:extLst>
            </p:cNvPr>
            <p:cNvCxnSpPr/>
            <p:nvPr/>
          </p:nvCxnSpPr>
          <p:spPr>
            <a:xfrm>
              <a:off x="6497358" y="3358195"/>
              <a:ext cx="2" cy="413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6CC0EE5-6C2C-46BB-A372-E790C495F0C4}"/>
                </a:ext>
              </a:extLst>
            </p:cNvPr>
            <p:cNvCxnSpPr/>
            <p:nvPr/>
          </p:nvCxnSpPr>
          <p:spPr>
            <a:xfrm>
              <a:off x="6497360" y="4765817"/>
              <a:ext cx="2" cy="4130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4B7616-3059-4865-9880-C3B677AB78F9}"/>
                </a:ext>
              </a:extLst>
            </p:cNvPr>
            <p:cNvCxnSpPr>
              <a:cxnSpLocks/>
            </p:cNvCxnSpPr>
            <p:nvPr/>
          </p:nvCxnSpPr>
          <p:spPr>
            <a:xfrm>
              <a:off x="5374244" y="2847320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5BA9C7-9262-4FA9-97E7-716AE2B2FE43}"/>
                </a:ext>
              </a:extLst>
            </p:cNvPr>
            <p:cNvCxnSpPr>
              <a:cxnSpLocks/>
            </p:cNvCxnSpPr>
            <p:nvPr/>
          </p:nvCxnSpPr>
          <p:spPr>
            <a:xfrm>
              <a:off x="5374244" y="4268512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C86C9C-8364-4A30-AB0F-6FC02A88CD15}"/>
                </a:ext>
              </a:extLst>
            </p:cNvPr>
            <p:cNvCxnSpPr>
              <a:cxnSpLocks/>
            </p:cNvCxnSpPr>
            <p:nvPr/>
          </p:nvCxnSpPr>
          <p:spPr>
            <a:xfrm>
              <a:off x="5374244" y="5676134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0341192-BE31-4BC5-9F56-C3FBB289E22B}"/>
                </a:ext>
              </a:extLst>
            </p:cNvPr>
            <p:cNvCxnSpPr>
              <a:cxnSpLocks/>
            </p:cNvCxnSpPr>
            <p:nvPr/>
          </p:nvCxnSpPr>
          <p:spPr>
            <a:xfrm>
              <a:off x="7050814" y="5684982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E836577-2AF9-4A73-A3AA-8FC2613E3C3A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99" y="4268512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D2ECE3-3181-423B-BA7D-4BCB43ADA84C}"/>
                </a:ext>
              </a:extLst>
            </p:cNvPr>
            <p:cNvCxnSpPr>
              <a:cxnSpLocks/>
            </p:cNvCxnSpPr>
            <p:nvPr/>
          </p:nvCxnSpPr>
          <p:spPr>
            <a:xfrm>
              <a:off x="7044199" y="2847320"/>
              <a:ext cx="56966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8D3CC6A-6315-44D7-A685-4BFE80DC3489}"/>
                </a:ext>
              </a:extLst>
            </p:cNvPr>
            <p:cNvSpPr/>
            <p:nvPr/>
          </p:nvSpPr>
          <p:spPr>
            <a:xfrm>
              <a:off x="5943910" y="5178829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36B50B-64F9-4D86-B645-7DDD841973D6}"/>
                </a:ext>
              </a:extLst>
            </p:cNvPr>
            <p:cNvSpPr/>
            <p:nvPr/>
          </p:nvSpPr>
          <p:spPr>
            <a:xfrm>
              <a:off x="5943912" y="2363585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3C6AEF-5CD1-4ACE-9C65-961B70B86246}"/>
                </a:ext>
              </a:extLst>
            </p:cNvPr>
            <p:cNvSpPr/>
            <p:nvPr/>
          </p:nvSpPr>
          <p:spPr>
            <a:xfrm>
              <a:off x="5943911" y="3771207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bg1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2D5289-85CC-4F3A-80BD-3FB0C6E45C51}"/>
                  </a:ext>
                </a:extLst>
              </p:cNvPr>
              <p:cNvSpPr txBox="1"/>
              <p:nvPr/>
            </p:nvSpPr>
            <p:spPr>
              <a:xfrm>
                <a:off x="3555851" y="1355279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2D5289-85CC-4F3A-80BD-3FB0C6E45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851" y="1355279"/>
                <a:ext cx="49257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57D44-CE60-4AF1-AE20-E6DB071339E9}"/>
                  </a:ext>
                </a:extLst>
              </p:cNvPr>
              <p:cNvSpPr txBox="1"/>
              <p:nvPr/>
            </p:nvSpPr>
            <p:spPr>
              <a:xfrm>
                <a:off x="3580948" y="2760332"/>
                <a:ext cx="4843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B57D44-CE60-4AF1-AE20-E6DB0713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8" y="2760332"/>
                <a:ext cx="48430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A7CEBD-693F-42F0-807B-3187EEDE5C59}"/>
                  </a:ext>
                </a:extLst>
              </p:cNvPr>
              <p:cNvSpPr txBox="1"/>
              <p:nvPr/>
            </p:nvSpPr>
            <p:spPr>
              <a:xfrm>
                <a:off x="3572677" y="4185829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A7CEBD-693F-42F0-807B-3187EEDE5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77" y="4185829"/>
                <a:ext cx="49257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D8F6AF-BC02-420F-8622-49E8D305E68C}"/>
                  </a:ext>
                </a:extLst>
              </p:cNvPr>
              <p:cNvSpPr txBox="1"/>
              <p:nvPr/>
            </p:nvSpPr>
            <p:spPr>
              <a:xfrm>
                <a:off x="3572676" y="5601341"/>
                <a:ext cx="492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5D8F6AF-BC02-420F-8622-49E8D305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76" y="5601341"/>
                <a:ext cx="49257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10E90-00CC-48D6-9FCD-EC2BC181670F}"/>
                  </a:ext>
                </a:extLst>
              </p:cNvPr>
              <p:cNvSpPr txBox="1"/>
              <p:nvPr/>
            </p:nvSpPr>
            <p:spPr>
              <a:xfrm>
                <a:off x="1915918" y="2760331"/>
                <a:ext cx="4727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10E90-00CC-48D6-9FCD-EC2BC18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918" y="2760331"/>
                <a:ext cx="4727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687E5F-EF1C-493B-8AB1-DEEFF55AED38}"/>
                  </a:ext>
                </a:extLst>
              </p:cNvPr>
              <p:cNvSpPr txBox="1"/>
              <p:nvPr/>
            </p:nvSpPr>
            <p:spPr>
              <a:xfrm>
                <a:off x="1914823" y="4179048"/>
                <a:ext cx="4727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687E5F-EF1C-493B-8AB1-DEEFF55AE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23" y="4179048"/>
                <a:ext cx="47275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531E7-FFFD-4F86-AF8F-D92E019AADCB}"/>
                  </a:ext>
                </a:extLst>
              </p:cNvPr>
              <p:cNvSpPr txBox="1"/>
              <p:nvPr/>
            </p:nvSpPr>
            <p:spPr>
              <a:xfrm>
                <a:off x="1914562" y="5543825"/>
                <a:ext cx="4727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C531E7-FFFD-4F86-AF8F-D92E019A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562" y="5543825"/>
                <a:ext cx="47275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DC76D3-96FC-413E-B5CF-1A5DDCEB9B63}"/>
                  </a:ext>
                </a:extLst>
              </p:cNvPr>
              <p:cNvSpPr txBox="1"/>
              <p:nvPr/>
            </p:nvSpPr>
            <p:spPr>
              <a:xfrm>
                <a:off x="5216158" y="2760331"/>
                <a:ext cx="4750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DC76D3-96FC-413E-B5CF-1A5DDCEB9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158" y="2760331"/>
                <a:ext cx="47500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344E2D-BFA1-489D-B816-F2FC4560BB92}"/>
                  </a:ext>
                </a:extLst>
              </p:cNvPr>
              <p:cNvSpPr txBox="1"/>
              <p:nvPr/>
            </p:nvSpPr>
            <p:spPr>
              <a:xfrm>
                <a:off x="5224943" y="4179047"/>
                <a:ext cx="483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344E2D-BFA1-489D-B816-F2FC4560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943" y="4179047"/>
                <a:ext cx="48327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2D0D27-C6A3-4879-AB20-368982541C3E}"/>
                  </a:ext>
                </a:extLst>
              </p:cNvPr>
              <p:cNvSpPr txBox="1"/>
              <p:nvPr/>
            </p:nvSpPr>
            <p:spPr>
              <a:xfrm>
                <a:off x="5233215" y="5543824"/>
                <a:ext cx="4832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C2D0D27-C6A3-4879-AB20-36898254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215" y="5543824"/>
                <a:ext cx="48327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1BB3CA8-5DDC-4BDD-B602-8D738AE407DB}"/>
              </a:ext>
            </a:extLst>
          </p:cNvPr>
          <p:cNvSpPr/>
          <p:nvPr/>
        </p:nvSpPr>
        <p:spPr>
          <a:xfrm>
            <a:off x="6589819" y="3928239"/>
            <a:ext cx="1106905" cy="994610"/>
          </a:xfrm>
          <a:prstGeom prst="roundRect">
            <a:avLst>
              <a:gd name="adj" fmla="val 7693"/>
            </a:avLst>
          </a:prstGeom>
          <a:solidFill>
            <a:schemeClr val="bg1">
              <a:lumMod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930E6A-C15E-421B-8861-F1B306020510}"/>
              </a:ext>
            </a:extLst>
          </p:cNvPr>
          <p:cNvCxnSpPr>
            <a:cxnSpLocks/>
          </p:cNvCxnSpPr>
          <p:nvPr/>
        </p:nvCxnSpPr>
        <p:spPr>
          <a:xfrm>
            <a:off x="6020152" y="5842014"/>
            <a:ext cx="569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5D963E3-8151-44B9-B76B-D7213E4EFC61}"/>
              </a:ext>
            </a:extLst>
          </p:cNvPr>
          <p:cNvCxnSpPr>
            <a:cxnSpLocks/>
          </p:cNvCxnSpPr>
          <p:nvPr/>
        </p:nvCxnSpPr>
        <p:spPr>
          <a:xfrm>
            <a:off x="6013537" y="4425544"/>
            <a:ext cx="569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35F133-D841-4DB0-926A-6D53D17A9B5B}"/>
              </a:ext>
            </a:extLst>
          </p:cNvPr>
          <p:cNvCxnSpPr>
            <a:cxnSpLocks/>
          </p:cNvCxnSpPr>
          <p:nvPr/>
        </p:nvCxnSpPr>
        <p:spPr>
          <a:xfrm>
            <a:off x="6013537" y="3004352"/>
            <a:ext cx="5696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3B7F25-CEDF-4ED4-8A99-1E62F2E4386F}"/>
                  </a:ext>
                </a:extLst>
              </p:cNvPr>
              <p:cNvSpPr txBox="1"/>
              <p:nvPr/>
            </p:nvSpPr>
            <p:spPr>
              <a:xfrm>
                <a:off x="6670720" y="4179046"/>
                <a:ext cx="992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F3B7F25-CEDF-4ED4-8A99-1E62F2E4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720" y="4179046"/>
                <a:ext cx="99200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22B7ABA-6BFD-4C7E-A004-F536C1FAC71D}"/>
              </a:ext>
            </a:extLst>
          </p:cNvPr>
          <p:cNvCxnSpPr>
            <a:cxnSpLocks/>
          </p:cNvCxnSpPr>
          <p:nvPr/>
        </p:nvCxnSpPr>
        <p:spPr>
          <a:xfrm>
            <a:off x="7696723" y="4425544"/>
            <a:ext cx="13314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72226BC-CAB4-4113-9A6A-FF6F3B6EE8AF}"/>
              </a:ext>
            </a:extLst>
          </p:cNvPr>
          <p:cNvCxnSpPr>
            <a:cxnSpLocks/>
          </p:cNvCxnSpPr>
          <p:nvPr/>
        </p:nvCxnSpPr>
        <p:spPr>
          <a:xfrm flipV="1">
            <a:off x="7681089" y="4431914"/>
            <a:ext cx="1109286" cy="1465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ECD93D1-E5D6-4A33-948F-1E759ABB8F76}"/>
              </a:ext>
            </a:extLst>
          </p:cNvPr>
          <p:cNvSpPr/>
          <p:nvPr/>
        </p:nvSpPr>
        <p:spPr>
          <a:xfrm>
            <a:off x="6589818" y="5335861"/>
            <a:ext cx="1106905" cy="994610"/>
          </a:xfrm>
          <a:prstGeom prst="roundRect">
            <a:avLst>
              <a:gd name="adj" fmla="val 7693"/>
            </a:avLst>
          </a:prstGeom>
          <a:solidFill>
            <a:schemeClr val="bg1">
              <a:lumMod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4804E5-804E-48B3-A565-F071A4C5F4E9}"/>
                  </a:ext>
                </a:extLst>
              </p:cNvPr>
              <p:cNvSpPr txBox="1"/>
              <p:nvPr/>
            </p:nvSpPr>
            <p:spPr>
              <a:xfrm>
                <a:off x="6647268" y="5601340"/>
                <a:ext cx="992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4804E5-804E-48B3-A565-F071A4C5F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268" y="5601340"/>
                <a:ext cx="99200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17D843-C8DA-49E9-827F-BE365FE6B717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7671840" y="3004067"/>
            <a:ext cx="1121126" cy="14089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B96FCE-8599-4ABC-A4F6-65A0B3501601}"/>
              </a:ext>
            </a:extLst>
          </p:cNvPr>
          <p:cNvSpPr/>
          <p:nvPr/>
        </p:nvSpPr>
        <p:spPr>
          <a:xfrm>
            <a:off x="6589820" y="2520617"/>
            <a:ext cx="1106905" cy="994610"/>
          </a:xfrm>
          <a:prstGeom prst="roundRect">
            <a:avLst>
              <a:gd name="adj" fmla="val 7693"/>
            </a:avLst>
          </a:prstGeom>
          <a:solidFill>
            <a:schemeClr val="bg1">
              <a:lumMod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1B7AAD-A391-4724-9527-7603732B6441}"/>
                  </a:ext>
                </a:extLst>
              </p:cNvPr>
              <p:cNvSpPr txBox="1"/>
              <p:nvPr/>
            </p:nvSpPr>
            <p:spPr>
              <a:xfrm>
                <a:off x="6679837" y="2788623"/>
                <a:ext cx="992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91B7AAD-A391-4724-9527-7603732B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37" y="2788623"/>
                <a:ext cx="992003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38C0D0A8-8319-4893-803C-8A370E543B98}"/>
              </a:ext>
            </a:extLst>
          </p:cNvPr>
          <p:cNvGrpSpPr/>
          <p:nvPr/>
        </p:nvGrpSpPr>
        <p:grpSpPr>
          <a:xfrm>
            <a:off x="8777335" y="3914984"/>
            <a:ext cx="1106905" cy="994610"/>
            <a:chOff x="8777335" y="3955709"/>
            <a:chExt cx="1106905" cy="99461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CB51783F-2F28-4983-ABCB-1646E4ED4950}"/>
                </a:ext>
              </a:extLst>
            </p:cNvPr>
            <p:cNvSpPr/>
            <p:nvPr/>
          </p:nvSpPr>
          <p:spPr>
            <a:xfrm>
              <a:off x="8777335" y="3955709"/>
              <a:ext cx="1106905" cy="994610"/>
            </a:xfrm>
            <a:prstGeom prst="roundRect">
              <a:avLst>
                <a:gd name="adj" fmla="val 7693"/>
              </a:avLst>
            </a:prstGeom>
            <a:solidFill>
              <a:schemeClr val="tx1">
                <a:lumMod val="85000"/>
                <a:lumOff val="15000"/>
              </a:scheme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A48DA2-A7E1-481F-B9C9-7C8C0BCA3472}"/>
                </a:ext>
              </a:extLst>
            </p:cNvPr>
            <p:cNvSpPr txBox="1"/>
            <p:nvPr/>
          </p:nvSpPr>
          <p:spPr>
            <a:xfrm>
              <a:off x="8980339" y="4190062"/>
              <a:ext cx="758221" cy="43088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Loss</a:t>
              </a:r>
              <a:r>
                <a:rPr lang="en-US" altLang="ko-K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endParaRPr lang="ko-KR" altLang="en-US" sz="2400" dirty="0"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3AB37E-5890-4F4E-A63D-6C86A86FB505}"/>
                  </a:ext>
                </a:extLst>
              </p:cNvPr>
              <p:cNvSpPr txBox="1"/>
              <p:nvPr/>
            </p:nvSpPr>
            <p:spPr>
              <a:xfrm>
                <a:off x="8248742" y="2895293"/>
                <a:ext cx="3778920" cy="881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3AB37E-5890-4F4E-A63D-6C86A86F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742" y="2895293"/>
                <a:ext cx="3778920" cy="8815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764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2" y="109057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2B2E9-684B-4E24-987D-ADFE3BCF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694" b="73194" l="19766" r="8218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5" t="28207" r="10327" b="21747"/>
          <a:stretch/>
        </p:blipFill>
        <p:spPr>
          <a:xfrm>
            <a:off x="280822" y="351743"/>
            <a:ext cx="2237789" cy="8476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30C7BA-B0C4-43AC-AEC1-E1CD0F5CEADA}"/>
              </a:ext>
            </a:extLst>
          </p:cNvPr>
          <p:cNvSpPr txBox="1"/>
          <p:nvPr/>
        </p:nvSpPr>
        <p:spPr>
          <a:xfrm>
            <a:off x="2119700" y="383827"/>
            <a:ext cx="3799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DB8690-B746-49E9-8560-2105AE8CDA17}"/>
              </a:ext>
            </a:extLst>
          </p:cNvPr>
          <p:cNvSpPr/>
          <p:nvPr/>
        </p:nvSpPr>
        <p:spPr>
          <a:xfrm>
            <a:off x="565526" y="1140689"/>
            <a:ext cx="9380579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수식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tanh 함수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tanh 함수의 미분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rnn의 작동 과정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Xavier(Glorot) Initialization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 forward 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BackPropagation Through Time : BPTT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Rnn backward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Long-Term Dependency</a:t>
            </a:r>
          </a:p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EC143-BDEE-4670-9BFB-969E7E080567}"/>
              </a:ext>
            </a:extLst>
          </p:cNvPr>
          <p:cNvSpPr/>
          <p:nvPr/>
        </p:nvSpPr>
        <p:spPr>
          <a:xfrm>
            <a:off x="7343389" y="140257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LSTM작동과정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forget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input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update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output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LSTM, RNN 비교</a:t>
            </a: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LSTM, gru 비교</a:t>
            </a:r>
          </a:p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text generation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1913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2755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forward 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DDD055-2864-406F-B6D4-FDF6D2AE0C49}"/>
              </a:ext>
            </a:extLst>
          </p:cNvPr>
          <p:cNvGrpSpPr/>
          <p:nvPr/>
        </p:nvGrpSpPr>
        <p:grpSpPr>
          <a:xfrm>
            <a:off x="1362178" y="447199"/>
            <a:ext cx="9768883" cy="5963601"/>
            <a:chOff x="666940" y="640912"/>
            <a:chExt cx="9872724" cy="56239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DEDED-AA0B-4E9C-B0E0-76485C8BB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3652" t="389" r="2166" b="1747"/>
            <a:stretch/>
          </p:blipFill>
          <p:spPr>
            <a:xfrm>
              <a:off x="1283369" y="1588169"/>
              <a:ext cx="8470232" cy="420303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09F902-53A7-4D9F-BCB1-C7C86E28DF99}"/>
                </a:ext>
              </a:extLst>
            </p:cNvPr>
            <p:cNvSpPr/>
            <p:nvPr/>
          </p:nvSpPr>
          <p:spPr>
            <a:xfrm>
              <a:off x="4203032" y="640912"/>
              <a:ext cx="5923584" cy="1556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4F590B-E033-4D80-9007-996D7CBFC01F}"/>
                </a:ext>
              </a:extLst>
            </p:cNvPr>
            <p:cNvSpPr/>
            <p:nvPr/>
          </p:nvSpPr>
          <p:spPr>
            <a:xfrm>
              <a:off x="666940" y="1090851"/>
              <a:ext cx="2653776" cy="584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57BE7E-CFF8-419C-B353-90DA4B1B73A4}"/>
                </a:ext>
              </a:extLst>
            </p:cNvPr>
            <p:cNvSpPr/>
            <p:nvPr/>
          </p:nvSpPr>
          <p:spPr>
            <a:xfrm>
              <a:off x="8967538" y="4708745"/>
              <a:ext cx="1572126" cy="1556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http://i.imgur.com/TIdBDTJ.png">
            <a:extLst>
              <a:ext uri="{FF2B5EF4-FFF2-40B4-BE49-F238E27FC236}">
                <a16:creationId xmlns:a16="http://schemas.microsoft.com/office/drawing/2014/main" id="{8EEA882B-FCA1-4A12-B4CA-57430506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63" y="1014489"/>
            <a:ext cx="8752471" cy="54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1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782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BackPropagation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Through Time : BPTT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0EDB5-3811-4AB4-8697-448CF9934DD9}"/>
              </a:ext>
            </a:extLst>
          </p:cNvPr>
          <p:cNvSpPr/>
          <p:nvPr/>
        </p:nvSpPr>
        <p:spPr>
          <a:xfrm>
            <a:off x="599200" y="1701593"/>
            <a:ext cx="1159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기존 신경망의 역전파(backprop)와는 달리 타임 스텝별로 네트워크를 펼친 다음,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 알고리즘을 사용한다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 descr="https://t1.daumcdn.net/cfile/tistory/99DB59465BD2ACC420">
            <a:extLst>
              <a:ext uri="{FF2B5EF4-FFF2-40B4-BE49-F238E27FC236}">
                <a16:creationId xmlns:a16="http://schemas.microsoft.com/office/drawing/2014/main" id="{CB1A8287-1EDD-47FA-A8C9-DA196695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65" y="2545450"/>
            <a:ext cx="9684105" cy="275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6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3002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backward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FBA2E1-7FD5-43D9-886C-8400C9D9E802}"/>
              </a:ext>
            </a:extLst>
          </p:cNvPr>
          <p:cNvGrpSpPr/>
          <p:nvPr/>
        </p:nvGrpSpPr>
        <p:grpSpPr>
          <a:xfrm>
            <a:off x="662979" y="663575"/>
            <a:ext cx="11056749" cy="5930656"/>
            <a:chOff x="566683" y="663575"/>
            <a:chExt cx="11056749" cy="5930656"/>
          </a:xfrm>
        </p:grpSpPr>
        <p:pic>
          <p:nvPicPr>
            <p:cNvPr id="5124" name="Picture 4" descr="http://i.imgur.com/Xtpgxzu.gif">
              <a:extLst>
                <a:ext uri="{FF2B5EF4-FFF2-40B4-BE49-F238E27FC236}">
                  <a16:creationId xmlns:a16="http://schemas.microsoft.com/office/drawing/2014/main" id="{F1A1A4A7-300C-40FE-9D0D-198408E7742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443" y="1072687"/>
              <a:ext cx="9625111" cy="541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53E846-200F-412F-8E25-64ADEB94D012}"/>
                </a:ext>
              </a:extLst>
            </p:cNvPr>
            <p:cNvSpPr/>
            <p:nvPr/>
          </p:nvSpPr>
          <p:spPr>
            <a:xfrm>
              <a:off x="10216663" y="663575"/>
              <a:ext cx="1406769" cy="5930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C4AC6C-CAF8-45D8-9366-91E3182212CB}"/>
                </a:ext>
              </a:extLst>
            </p:cNvPr>
            <p:cNvSpPr/>
            <p:nvPr/>
          </p:nvSpPr>
          <p:spPr>
            <a:xfrm>
              <a:off x="566683" y="899467"/>
              <a:ext cx="1406769" cy="5694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55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DE3EE-F818-4358-A059-4D70D29F1559}"/>
              </a:ext>
            </a:extLst>
          </p:cNvPr>
          <p:cNvSpPr txBox="1"/>
          <p:nvPr/>
        </p:nvSpPr>
        <p:spPr>
          <a:xfrm>
            <a:off x="472272" y="371188"/>
            <a:ext cx="782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BackPropagation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Through Time : BPTT</a:t>
            </a:r>
          </a:p>
        </p:txBody>
      </p:sp>
      <p:pic>
        <p:nvPicPr>
          <p:cNvPr id="7170" name="Picture 2" descr="http://i.imgur.com/XYDxsNs.png">
            <a:extLst>
              <a:ext uri="{FF2B5EF4-FFF2-40B4-BE49-F238E27FC236}">
                <a16:creationId xmlns:a16="http://schemas.microsoft.com/office/drawing/2014/main" id="{05CE66D5-ADB8-45EC-B484-232D0D40E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1" y="970318"/>
            <a:ext cx="8492392" cy="54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40B212-62AA-4E27-96CD-82DB13E7F42C}"/>
              </a:ext>
            </a:extLst>
          </p:cNvPr>
          <p:cNvSpPr txBox="1"/>
          <p:nvPr/>
        </p:nvSpPr>
        <p:spPr>
          <a:xfrm>
            <a:off x="8308065" y="4316193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순전파를 통해 얻는 결과값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BF565-0155-4F33-BCCB-19473726576F}"/>
                  </a:ext>
                </a:extLst>
              </p:cNvPr>
              <p:cNvSpPr txBox="1"/>
              <p:nvPr/>
            </p:nvSpPr>
            <p:spPr>
              <a:xfrm>
                <a:off x="8370357" y="4582181"/>
                <a:ext cx="3793346" cy="573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최종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기울기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7BF565-0155-4F33-BCCB-194737265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57" y="4582181"/>
                <a:ext cx="3793346" cy="573811"/>
              </a:xfrm>
              <a:prstGeom prst="rect">
                <a:avLst/>
              </a:prstGeom>
              <a:blipFill>
                <a:blip r:embed="rId3"/>
                <a:stretch>
                  <a:fillRect l="-1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F82316-3095-48F6-B35B-CB2185120568}"/>
                  </a:ext>
                </a:extLst>
              </p:cNvPr>
              <p:cNvSpPr/>
              <p:nvPr/>
            </p:nvSpPr>
            <p:spPr>
              <a:xfrm>
                <a:off x="7161532" y="3853447"/>
                <a:ext cx="2417650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양방향으로 분배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F82316-3095-48F6-B35B-CB2185120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532" y="3853447"/>
                <a:ext cx="2417650" cy="397160"/>
              </a:xfrm>
              <a:prstGeom prst="rect">
                <a:avLst/>
              </a:prstGeom>
              <a:blipFill>
                <a:blip r:embed="rId4"/>
                <a:stretch>
                  <a:fillRect r="-1515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584A37-694A-4CBA-A56D-D6BC2D395D8C}"/>
                  </a:ext>
                </a:extLst>
              </p:cNvPr>
              <p:cNvSpPr/>
              <p:nvPr/>
            </p:nvSpPr>
            <p:spPr>
              <a:xfrm>
                <a:off x="7591351" y="5303054"/>
                <a:ext cx="2417650" cy="39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양방향으로 분배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584A37-694A-4CBA-A56D-D6BC2D395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351" y="5303054"/>
                <a:ext cx="2417650" cy="397160"/>
              </a:xfrm>
              <a:prstGeom prst="rect">
                <a:avLst/>
              </a:prstGeom>
              <a:blipFill>
                <a:blip r:embed="rId5"/>
                <a:stretch>
                  <a:fillRect t="-1538" r="-1511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A538EB-7CBD-4C50-974F-8793C7DCF8F7}"/>
              </a:ext>
            </a:extLst>
          </p:cNvPr>
          <p:cNvGrpSpPr/>
          <p:nvPr/>
        </p:nvGrpSpPr>
        <p:grpSpPr>
          <a:xfrm>
            <a:off x="6130412" y="4775534"/>
            <a:ext cx="4686989" cy="391261"/>
            <a:chOff x="4667218" y="7378320"/>
            <a:chExt cx="4686989" cy="3912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74533B-8498-47D2-8A4F-73DC8E3C673E}"/>
                </a:ext>
              </a:extLst>
            </p:cNvPr>
            <p:cNvSpPr/>
            <p:nvPr/>
          </p:nvSpPr>
          <p:spPr>
            <a:xfrm>
              <a:off x="4677104" y="7383269"/>
              <a:ext cx="4677103" cy="381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CF7376-EB85-42CC-BF6C-43F3232298A2}"/>
                    </a:ext>
                  </a:extLst>
                </p:cNvPr>
                <p:cNvSpPr/>
                <p:nvPr/>
              </p:nvSpPr>
              <p:spPr>
                <a:xfrm>
                  <a:off x="4667218" y="7378320"/>
                  <a:ext cx="4686989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는 로컬</a:t>
                  </a:r>
                  <a:r>
                    <a:rPr lang="en-US" altLang="ko-KR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:r>
                    <a:rPr lang="ko-KR" altLang="en-US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순전파</a:t>
                  </a:r>
                  <a:r>
                    <a:rPr lang="en-US" altLang="ko-KR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</a:t>
                  </a:r>
                  <a:r>
                    <a:rPr lang="ko-KR" altLang="en-US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기울기 </a:t>
                  </a:r>
                  <a:r>
                    <a:rPr lang="en-US" altLang="ko-KR" dirty="0">
                      <a:solidFill>
                        <a:srgbClr val="31313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3131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31313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31313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313131"/>
                          </a:solidFill>
                          <a:latin typeface="Cambria Math" panose="02040503050406030204" pitchFamily="18" charset="0"/>
                        </a:rPr>
                        <m:t>) ∗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로 구함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CF7376-EB85-42CC-BF6C-43F3232298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7218" y="7378320"/>
                  <a:ext cx="4686989" cy="391261"/>
                </a:xfrm>
                <a:prstGeom prst="rect">
                  <a:avLst/>
                </a:prstGeom>
                <a:blipFill>
                  <a:blip r:embed="rId6"/>
                  <a:stretch>
                    <a:fillRect t="-4615" r="-390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C275F-F859-4901-86E5-A61934EB0385}"/>
                  </a:ext>
                </a:extLst>
              </p:cNvPr>
              <p:cNvSpPr txBox="1"/>
              <p:nvPr/>
            </p:nvSpPr>
            <p:spPr>
              <a:xfrm>
                <a:off x="6505591" y="3219297"/>
                <a:ext cx="349416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흘러들어온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의 곱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6C275F-F859-4901-86E5-A61934EB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591" y="3219297"/>
                <a:ext cx="3494162" cy="391261"/>
              </a:xfrm>
              <a:prstGeom prst="rect">
                <a:avLst/>
              </a:prstGeom>
              <a:blipFill>
                <a:blip r:embed="rId7"/>
                <a:stretch>
                  <a:fillRect t="-4688" r="-873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ECAE2F92-CDE7-48C1-8B82-E8F0123719C0}"/>
              </a:ext>
            </a:extLst>
          </p:cNvPr>
          <p:cNvGrpSpPr/>
          <p:nvPr/>
        </p:nvGrpSpPr>
        <p:grpSpPr>
          <a:xfrm>
            <a:off x="3954772" y="2423447"/>
            <a:ext cx="7273158" cy="428327"/>
            <a:chOff x="5139559" y="-622985"/>
            <a:chExt cx="7273158" cy="4283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02F1F3-552C-4948-BB63-D8121C84E1CF}"/>
                </a:ext>
              </a:extLst>
            </p:cNvPr>
            <p:cNvSpPr/>
            <p:nvPr/>
          </p:nvSpPr>
          <p:spPr>
            <a:xfrm>
              <a:off x="5139559" y="-622985"/>
              <a:ext cx="7273158" cy="428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CD7D3D-CBB9-43BD-93FE-037CB5F83FF8}"/>
                    </a:ext>
                  </a:extLst>
                </p:cNvPr>
                <p:cNvSpPr txBox="1"/>
                <p:nvPr/>
              </p:nvSpPr>
              <p:spPr>
                <a:xfrm>
                  <a:off x="5188867" y="-597314"/>
                  <a:ext cx="72226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</m:sub>
                      </m:sSub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흘러들어온 기울기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와 로컬 기울기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𝑡𝑎𝑛h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a14:m>
                  <a:r>
                    <a:rPr lang="ko-KR" altLang="en-US" dirty="0"/>
                    <a:t> </a:t>
                  </a:r>
                  <a:r>
                    <a:rPr lang="ko-KR" altLang="en-US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 곱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CD7D3D-CBB9-43BD-93FE-037CB5F83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8867" y="-597314"/>
                  <a:ext cx="7222618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0B7567-7B9F-43F8-A4A2-BFD47714B9DF}"/>
              </a:ext>
            </a:extLst>
          </p:cNvPr>
          <p:cNvGrpSpPr/>
          <p:nvPr/>
        </p:nvGrpSpPr>
        <p:grpSpPr>
          <a:xfrm>
            <a:off x="2250708" y="1958342"/>
            <a:ext cx="6001964" cy="369332"/>
            <a:chOff x="3405352" y="-672662"/>
            <a:chExt cx="6001964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EF14A9-3F74-41D2-BE7B-BC4BC0DAA385}"/>
                </a:ext>
              </a:extLst>
            </p:cNvPr>
            <p:cNvSpPr/>
            <p:nvPr/>
          </p:nvSpPr>
          <p:spPr>
            <a:xfrm>
              <a:off x="3405352" y="-672662"/>
              <a:ext cx="5906814" cy="367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67A5A4-55D4-45DB-8B44-903866D041C3}"/>
                </a:ext>
              </a:extLst>
            </p:cNvPr>
            <p:cNvSpPr txBox="1"/>
            <p:nvPr/>
          </p:nvSpPr>
          <p:spPr>
            <a:xfrm>
              <a:off x="3405352" y="-672662"/>
              <a:ext cx="6001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나머지도 같은 방법으로 로컬 기울기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*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흘러들어온 값으로 계산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73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920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Long-Term Dependency</a:t>
            </a:r>
          </a:p>
        </p:txBody>
      </p:sp>
      <p:pic>
        <p:nvPicPr>
          <p:cNvPr id="24" name="Picture 2" descr="tanh'">
            <a:extLst>
              <a:ext uri="{FF2B5EF4-FFF2-40B4-BE49-F238E27FC236}">
                <a16:creationId xmlns:a16="http://schemas.microsoft.com/office/drawing/2014/main" id="{80212D6C-6535-40AD-941B-25B67892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33" y="1679382"/>
            <a:ext cx="5509434" cy="34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F349F1-0158-469C-87CC-1DB671C2956E}"/>
              </a:ext>
            </a:extLst>
          </p:cNvPr>
          <p:cNvSpPr txBox="1"/>
          <p:nvPr/>
        </p:nvSpPr>
        <p:spPr>
          <a:xfrm>
            <a:off x="3766643" y="5532704"/>
            <a:ext cx="5405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사이의 값을 곱하면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수렴한다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8194" name="Picture 2" descr="vanishing gradient problemì ëí ì´ë¯¸ì§ ê²ìê²°ê³¼">
            <a:extLst>
              <a:ext uri="{FF2B5EF4-FFF2-40B4-BE49-F238E27FC236}">
                <a16:creationId xmlns:a16="http://schemas.microsoft.com/office/drawing/2014/main" id="{8293FA0B-151D-4A3B-B3DD-0A7D787FE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2" b="7692"/>
          <a:stretch/>
        </p:blipFill>
        <p:spPr bwMode="auto">
          <a:xfrm>
            <a:off x="3166434" y="1713190"/>
            <a:ext cx="8285650" cy="222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2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920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Long-Term Dependency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349F1-0158-469C-87CC-1DB671C2956E}"/>
              </a:ext>
            </a:extLst>
          </p:cNvPr>
          <p:cNvSpPr txBox="1"/>
          <p:nvPr/>
        </p:nvSpPr>
        <p:spPr>
          <a:xfrm>
            <a:off x="1641887" y="1905506"/>
            <a:ext cx="41713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대안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활성화 함수를 바꾸자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함수를 사용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방법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3200" dirty="0">
                <a:latin typeface="맑은 고딕" panose="020B0503020000020004" pitchFamily="50" charset="-127"/>
              </a:rPr>
              <a:t>〮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</a:t>
            </a:r>
            <a:r>
              <a:rPr lang="en-US" altLang="ko-KR" sz="3200" dirty="0">
                <a:latin typeface="맑은 고딕" panose="020B0503020000020004" pitchFamily="50" charset="-127"/>
              </a:rPr>
              <a:t>〮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GRU</a:t>
            </a:r>
          </a:p>
        </p:txBody>
      </p:sp>
    </p:spTree>
    <p:extLst>
      <p:ext uri="{BB962C8B-B14F-4D97-AF65-F5344CB8AC3E}">
        <p14:creationId xmlns:p14="http://schemas.microsoft.com/office/powerpoint/2010/main" val="431225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</p:txBody>
      </p:sp>
      <p:pic>
        <p:nvPicPr>
          <p:cNvPr id="9218" name="Picture 2" descr="http://i.imgur.com/jKodJ1u.png">
            <a:extLst>
              <a:ext uri="{FF2B5EF4-FFF2-40B4-BE49-F238E27FC236}">
                <a16:creationId xmlns:a16="http://schemas.microsoft.com/office/drawing/2014/main" id="{EDA6FAD3-2E63-40D5-B09D-6F085390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9" y="529845"/>
            <a:ext cx="7366000" cy="579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00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53CA1-A63F-42A8-BA2A-547FD4FF41A9}"/>
              </a:ext>
            </a:extLst>
          </p:cNvPr>
          <p:cNvSpPr txBox="1"/>
          <p:nvPr/>
        </p:nvSpPr>
        <p:spPr>
          <a:xfrm>
            <a:off x="723900" y="1207608"/>
            <a:ext cx="94181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기억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출력을 담당하는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게이트로 구성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달리 내부에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cell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추가되어 있다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〮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 gate :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메모리에 새로운 정보를 반영할지 결정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〮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Forget gate :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상태 정보를 현재 메모리에 반영할지 결정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800" dirty="0">
                <a:latin typeface="맑은 고딕" panose="020B0503020000020004" pitchFamily="50" charset="-127"/>
              </a:rPr>
              <a:t>〮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gate :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갱신된 메모리의 출력값 제어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6" name="Picture 2" descr="A LSTM neural network.">
            <a:extLst>
              <a:ext uri="{FF2B5EF4-FFF2-40B4-BE49-F238E27FC236}">
                <a16:creationId xmlns:a16="http://schemas.microsoft.com/office/drawing/2014/main" id="{E2C3C905-5E80-4ACB-8EBD-D34F80B14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27" y="3515932"/>
            <a:ext cx="7383944" cy="277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69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5690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Forget Gate</a:t>
            </a:r>
          </a:p>
        </p:txBody>
      </p:sp>
      <p:pic>
        <p:nvPicPr>
          <p:cNvPr id="12292" name="Picture 4" descr="https://colah.github.io/posts/2015-08-Understanding-LSTMs/img/LSTM3-focus-f.png">
            <a:extLst>
              <a:ext uri="{FF2B5EF4-FFF2-40B4-BE49-F238E27FC236}">
                <a16:creationId xmlns:a16="http://schemas.microsoft.com/office/drawing/2014/main" id="{A92100CB-DBAE-4DA0-868F-B452C1DE5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84" y="1261336"/>
            <a:ext cx="11951516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/>
              <p:nvPr/>
            </p:nvSpPr>
            <p:spPr>
              <a:xfrm>
                <a:off x="1215464" y="5026886"/>
                <a:ext cx="97610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보고 셀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ko-KR" altLang="en-US" sz="2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의</m:t>
                    </m:r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각 숫자에 대해서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과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사이의 값을 출력한다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algn="ctr"/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은 완전히 보관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0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은 완전히 버림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464" y="5026886"/>
                <a:ext cx="9761070" cy="830997"/>
              </a:xfrm>
              <a:prstGeom prst="rect">
                <a:avLst/>
              </a:prstGeom>
              <a:blipFill>
                <a:blip r:embed="rId4"/>
                <a:stretch>
                  <a:fillRect t="-5882" r="-437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72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541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Input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/>
              <p:nvPr/>
            </p:nvSpPr>
            <p:spPr>
              <a:xfrm>
                <a:off x="502160" y="4943811"/>
                <a:ext cx="11187678" cy="1577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두 부분으로 이루어져 있다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h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받아 시그모이드를 취하고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같은 입력 값으로</a:t>
                </a:r>
                <a:endPara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하이퍼볼릭탄젠트를 취하고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Hadamard product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연산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요소별 곱셈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을 한 값을 내보낸다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𝑖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시그모이드 이므로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0~1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값을 가지고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나눔스퀘어" panose="020B0600000101010101" pitchFamily="50" charset="-127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ko-KR" altLang="en-US" sz="2400" i="1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하이퍼볼릭 탄젠트이므로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-1~1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값을 갖는다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60" y="4943811"/>
                <a:ext cx="11187678" cy="1577163"/>
              </a:xfrm>
              <a:prstGeom prst="rect">
                <a:avLst/>
              </a:prstGeom>
              <a:blipFill>
                <a:blip r:embed="rId2"/>
                <a:stretch>
                  <a:fillRect l="-381" t="-3089" r="-327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https://colah.github.io/posts/2015-08-Understanding-LSTMs/img/LSTM3-focus-i.png">
            <a:extLst>
              <a:ext uri="{FF2B5EF4-FFF2-40B4-BE49-F238E27FC236}">
                <a16:creationId xmlns:a16="http://schemas.microsoft.com/office/drawing/2014/main" id="{078BBFDA-9AAB-4ABB-94DB-9BBCE84A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6" y="1207608"/>
            <a:ext cx="11667487" cy="360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95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A942E-C951-46AB-A160-77FFC4DA3AE6}"/>
              </a:ext>
            </a:extLst>
          </p:cNvPr>
          <p:cNvSpPr txBox="1"/>
          <p:nvPr/>
        </p:nvSpPr>
        <p:spPr>
          <a:xfrm>
            <a:off x="2049057" y="5005908"/>
            <a:ext cx="8093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히든 노드가 방향을 가지고 순환구조를 이루는 신경망의 한 종류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음성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 등 순차적으로 등장하는 시계열 데이터에 적합하다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Picture 2" descr="http://i.imgur.com/Q8zv6TQ.png">
            <a:extLst>
              <a:ext uri="{FF2B5EF4-FFF2-40B4-BE49-F238E27FC236}">
                <a16:creationId xmlns:a16="http://schemas.microsoft.com/office/drawing/2014/main" id="{897D6D8B-7E4D-4E9F-A918-5B346FDE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22" y="1358032"/>
            <a:ext cx="7125953" cy="360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99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866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E7004-C9C3-464C-9E01-85606582E459}"/>
              </a:ext>
            </a:extLst>
          </p:cNvPr>
          <p:cNvSpPr txBox="1"/>
          <p:nvPr/>
        </p:nvSpPr>
        <p:spPr>
          <a:xfrm>
            <a:off x="2258070" y="5068228"/>
            <a:ext cx="7675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Forget, input gate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이전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step cell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정보를 계산해서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time step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cell state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업데이트 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338" name="Picture 2" descr="https://colah.github.io/posts/2015-08-Understanding-LSTMs/img/LSTM3-focus-C.png">
            <a:extLst>
              <a:ext uri="{FF2B5EF4-FFF2-40B4-BE49-F238E27FC236}">
                <a16:creationId xmlns:a16="http://schemas.microsoft.com/office/drawing/2014/main" id="{4BD9C990-E204-4B65-8731-F3AE712E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2" y="1207608"/>
            <a:ext cx="11812917" cy="36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78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5755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작동 과정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Output 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/>
              <p:nvPr/>
            </p:nvSpPr>
            <p:spPr>
              <a:xfrm>
                <a:off x="2130448" y="5068228"/>
                <a:ext cx="793114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𝑜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:</m:t>
                    </m:r>
                  </m:oMath>
                </a14:m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계산한 값이 의미 있는 결과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(1)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이면 최종 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output(open)</a:t>
                </a:r>
              </a:p>
              <a:p>
                <a:pPr algn="ctr"/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0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이면 해당 연산을 출력하지 않는다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(close).</a:t>
                </a:r>
              </a:p>
              <a:p>
                <a:pPr algn="ctr"/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이후 하이퍼볼릭 탄젠트함수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:r>
                  <a:rPr lang="ko-KR" altLang="en-US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를 거쳐 곱해 결과값을 만든다</a:t>
                </a:r>
                <a:r>
                  <a:rPr lang="en-US" altLang="ko-KR" sz="2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7004-C9C3-464C-9E01-85606582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448" y="5068228"/>
                <a:ext cx="7931146" cy="1200329"/>
              </a:xfrm>
              <a:prstGeom prst="rect">
                <a:avLst/>
              </a:prstGeom>
              <a:blipFill>
                <a:blip r:embed="rId2"/>
                <a:stretch>
                  <a:fillRect l="-691" t="-4061" r="-69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 descr="https://colah.github.io/posts/2015-08-Understanding-LSTMs/img/LSTM3-focus-o.png">
            <a:extLst>
              <a:ext uri="{FF2B5EF4-FFF2-40B4-BE49-F238E27FC236}">
                <a16:creationId xmlns:a16="http://schemas.microsoft.com/office/drawing/2014/main" id="{080BFC64-34FF-4B7B-B9CC-02C7DED9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7" y="1546225"/>
            <a:ext cx="11403450" cy="352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73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LSTM, RNN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8D2F37-95A9-46A3-A606-11FD178C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6" y="1890712"/>
            <a:ext cx="10933286" cy="3076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8A828-C368-4D7A-8432-265E7F223B81}"/>
              </a:ext>
            </a:extLst>
          </p:cNvPr>
          <p:cNvSpPr txBox="1"/>
          <p:nvPr/>
        </p:nvSpPr>
        <p:spPr>
          <a:xfrm>
            <a:off x="1581150" y="5160375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 지나면 이전값 증발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FEABB-E12D-4327-9703-082490F16BE2}"/>
              </a:ext>
            </a:extLst>
          </p:cNvPr>
          <p:cNvSpPr txBox="1"/>
          <p:nvPr/>
        </p:nvSpPr>
        <p:spPr>
          <a:xfrm>
            <a:off x="5933739" y="5160375"/>
            <a:ext cx="597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입력값의 정보가 다음 상태 메모리에 반영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79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LSTM, GRU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비교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FEABB-E12D-4327-9703-082490F16BE2}"/>
              </a:ext>
            </a:extLst>
          </p:cNvPr>
          <p:cNvSpPr txBox="1"/>
          <p:nvPr/>
        </p:nvSpPr>
        <p:spPr>
          <a:xfrm>
            <a:off x="843599" y="5203187"/>
            <a:ext cx="10504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제어 방식에 차이가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GRU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Update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Reset 2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있으며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이것들로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비슷한 기능을 수행한다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결과적으로 간단한 구조를 형성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410" name="Picture 2" descr="https://mblogthumb-phinf.pstatic.net/MjAxNzA2MTJfMjc0/MDAxNDk3MjM2MDUwNDUw.V_uXKNPdRGpI0a7ijd6oDppJnXlHXnINYT4NmmpasK8g.HgRGtQG0YapFDOrMWQh9aQBmuj9pV5qRqw-flOp68vog.PNG.laonple/%EC%9D%B4%EB%AF%B8%EC%A7%80_25.png?type=w2">
            <a:extLst>
              <a:ext uri="{FF2B5EF4-FFF2-40B4-BE49-F238E27FC236}">
                <a16:creationId xmlns:a16="http://schemas.microsoft.com/office/drawing/2014/main" id="{D78716B1-64CD-4ABF-BFC1-3E0B6874E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81" y="1239314"/>
            <a:ext cx="9530236" cy="391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38A9DD-F6CA-4E8B-AA2C-BFD73C5C76D0}"/>
              </a:ext>
            </a:extLst>
          </p:cNvPr>
          <p:cNvSpPr txBox="1"/>
          <p:nvPr/>
        </p:nvSpPr>
        <p:spPr>
          <a:xfrm>
            <a:off x="5015632" y="775066"/>
            <a:ext cx="6450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시간을 짧게 하려면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 수가 적은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GRU</a:t>
            </a: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충분한 수와 시간이 있다면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 – team ai 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kr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62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45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text generation</a:t>
            </a:r>
          </a:p>
        </p:txBody>
      </p:sp>
      <p:pic>
        <p:nvPicPr>
          <p:cNvPr id="1026" name="Picture 2" descr="Simpsonsì ëí ì´ë¯¸ì§ ê²ìê²°ê³¼">
            <a:extLst>
              <a:ext uri="{FF2B5EF4-FFF2-40B4-BE49-F238E27FC236}">
                <a16:creationId xmlns:a16="http://schemas.microsoft.com/office/drawing/2014/main" id="{0EDFC8BC-E3C8-4E1B-9FAB-1143BAE1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67" y="1622017"/>
            <a:ext cx="3470109" cy="408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3280B5-9159-449A-B04C-B896135138E3}"/>
              </a:ext>
            </a:extLst>
          </p:cNvPr>
          <p:cNvSpPr/>
          <p:nvPr/>
        </p:nvSpPr>
        <p:spPr>
          <a:xfrm>
            <a:off x="4454689" y="1092631"/>
            <a:ext cx="811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Simpsons s08e17 Episode Script</a:t>
            </a: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My Sister, My Sitter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A263C-8DA6-46BC-B8BF-2C8612485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4"/>
          <a:stretch/>
        </p:blipFill>
        <p:spPr>
          <a:xfrm>
            <a:off x="5729395" y="2046738"/>
            <a:ext cx="5581650" cy="36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9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1" y="371188"/>
            <a:ext cx="791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text generation with </a:t>
            </a:r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keras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CE8E0C-C4E1-4DB5-9168-8F55D077C16D}"/>
              </a:ext>
            </a:extLst>
          </p:cNvPr>
          <p:cNvSpPr/>
          <p:nvPr/>
        </p:nvSpPr>
        <p:spPr>
          <a:xfrm>
            <a:off x="1146936" y="2274838"/>
            <a:ext cx="12585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 = Sequential()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model.add(LSTM(128, input_shape=(maxlen, len(chars))))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model.add(Dense(len(chars), activation='softmax’))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optimizer = RMSprop(lr=0.01)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model.compile(loss='categorical_crossentropy', optimizer=optimizer)</a:t>
            </a:r>
          </a:p>
        </p:txBody>
      </p:sp>
    </p:spTree>
    <p:extLst>
      <p:ext uri="{BB962C8B-B14F-4D97-AF65-F5344CB8AC3E}">
        <p14:creationId xmlns:p14="http://schemas.microsoft.com/office/powerpoint/2010/main" val="1331817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45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text 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17388-4503-489C-99FB-7D3B1BBF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230729"/>
            <a:ext cx="6229350" cy="478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147CC-4BD7-4616-9C54-82047D731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4" y="1230729"/>
            <a:ext cx="6229350" cy="478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B6464-37D6-4369-AB5D-0E02C93FF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4" y="1230729"/>
            <a:ext cx="6229350" cy="4781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A59FC-652D-4F32-B83C-25F7E4339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4" y="1230729"/>
            <a:ext cx="62293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F0AE1C1-F26B-400F-A20C-03B840A6F35F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D2D26C-B697-4112-9032-02CFF95B27FF}"/>
              </a:ext>
            </a:extLst>
          </p:cNvPr>
          <p:cNvSpPr txBox="1"/>
          <p:nvPr/>
        </p:nvSpPr>
        <p:spPr>
          <a:xfrm>
            <a:off x="472272" y="371188"/>
            <a:ext cx="445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 text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4C020-9542-4309-9EF7-1E08795F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207608"/>
            <a:ext cx="6229350" cy="4781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F14013-BE14-4E33-A647-0DDC39D3EF03}"/>
              </a:ext>
            </a:extLst>
          </p:cNvPr>
          <p:cNvSpPr/>
          <p:nvPr/>
        </p:nvSpPr>
        <p:spPr>
          <a:xfrm>
            <a:off x="6636561" y="175172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okay.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many of y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 to the blood bank.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okay.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how many of you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ceny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you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widi't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sorislly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lisa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be 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hy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hell, if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reass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- [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gronns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you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lisa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ifwikl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you 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shoulder, but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want a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babysitterings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 uh, hell it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ertallfrithe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donng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burt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have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stimp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entht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it a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busin</a:t>
            </a:r>
            <a:endParaRPr lang="en-US" altLang="ko-KR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well,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guidus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what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ceme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at it bug-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ond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like 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tvally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list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endon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the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wath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we's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peesing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on,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dond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nid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so hast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thau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wastargergutterf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wah, if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wist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pee like sore to glad.</a:t>
            </a:r>
          </a:p>
          <a:p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salie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to </a:t>
            </a:r>
            <a:r>
              <a:rPr lang="en-US" altLang="ko-KR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en-US" altLang="ko-KR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bed.</a:t>
            </a:r>
          </a:p>
        </p:txBody>
      </p:sp>
    </p:spTree>
    <p:extLst>
      <p:ext uri="{BB962C8B-B14F-4D97-AF65-F5344CB8AC3E}">
        <p14:creationId xmlns:p14="http://schemas.microsoft.com/office/powerpoint/2010/main" val="1058619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1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D7F71-685B-46BD-8808-7C6C0908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42887"/>
            <a:ext cx="12011025" cy="63722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DC1F4B-1065-4837-9A0E-08C2A317D9C7}"/>
              </a:ext>
            </a:extLst>
          </p:cNvPr>
          <p:cNvSpPr/>
          <p:nvPr/>
        </p:nvSpPr>
        <p:spPr>
          <a:xfrm>
            <a:off x="5799148" y="2807369"/>
            <a:ext cx="5678905" cy="2101516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85630-9C58-4B00-94B9-B15C3EE6349E}"/>
              </a:ext>
            </a:extLst>
          </p:cNvPr>
          <p:cNvSpPr/>
          <p:nvPr/>
        </p:nvSpPr>
        <p:spPr>
          <a:xfrm>
            <a:off x="6096000" y="2378241"/>
            <a:ext cx="5678905" cy="2101516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70DBC-A3A3-4A2C-B1D1-534098DD6E05}"/>
              </a:ext>
            </a:extLst>
          </p:cNvPr>
          <p:cNvSpPr/>
          <p:nvPr/>
        </p:nvSpPr>
        <p:spPr>
          <a:xfrm>
            <a:off x="5915490" y="2439914"/>
            <a:ext cx="5678905" cy="2101516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6CC250-61B3-4F69-BAD0-7953F1F99D62}"/>
              </a:ext>
            </a:extLst>
          </p:cNvPr>
          <p:cNvSpPr/>
          <p:nvPr/>
        </p:nvSpPr>
        <p:spPr>
          <a:xfrm>
            <a:off x="5887353" y="2519765"/>
            <a:ext cx="5678905" cy="2101516"/>
          </a:xfrm>
          <a:prstGeom prst="rect">
            <a:avLst/>
          </a:prstGeom>
          <a:solidFill>
            <a:srgbClr val="020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F6719-E9A7-4F25-95A5-37234B2A4429}"/>
              </a:ext>
            </a:extLst>
          </p:cNvPr>
          <p:cNvSpPr txBox="1"/>
          <p:nvPr/>
        </p:nvSpPr>
        <p:spPr>
          <a:xfrm>
            <a:off x="8146614" y="2967334"/>
            <a:ext cx="1577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End.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24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86FAC-08C9-445C-AFC8-4A7DF6CCF8AE}"/>
                  </a:ext>
                </a:extLst>
              </p:cNvPr>
              <p:cNvSpPr txBox="1"/>
              <p:nvPr/>
            </p:nvSpPr>
            <p:spPr>
              <a:xfrm>
                <a:off x="4492387" y="4948237"/>
                <a:ext cx="30757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86FAC-08C9-445C-AFC8-4A7DF6CC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87" y="4948237"/>
                <a:ext cx="30757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1375E-B693-4CDD-9EFE-361F69EC6F01}"/>
              </a:ext>
            </a:extLst>
          </p:cNvPr>
          <p:cNvGrpSpPr/>
          <p:nvPr/>
        </p:nvGrpSpPr>
        <p:grpSpPr>
          <a:xfrm>
            <a:off x="472272" y="4378339"/>
            <a:ext cx="4631710" cy="2098278"/>
            <a:chOff x="1033367" y="4499812"/>
            <a:chExt cx="4631710" cy="20982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E9508E-989D-4932-B903-80D9FF8BEEDB}"/>
                </a:ext>
              </a:extLst>
            </p:cNvPr>
            <p:cNvSpPr txBox="1"/>
            <p:nvPr/>
          </p:nvSpPr>
          <p:spPr>
            <a:xfrm>
              <a:off x="2006364" y="4614387"/>
              <a:ext cx="142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35B0D3-4D1D-4E59-B306-3A736A6A0581}"/>
                </a:ext>
              </a:extLst>
            </p:cNvPr>
            <p:cNvSpPr txBox="1"/>
            <p:nvPr/>
          </p:nvSpPr>
          <p:spPr>
            <a:xfrm>
              <a:off x="2006364" y="5166065"/>
              <a:ext cx="3658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파라메터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함수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AD03-64FE-43A7-A107-223B1A14CDBC}"/>
                </a:ext>
              </a:extLst>
            </p:cNvPr>
            <p:cNvSpPr txBox="1"/>
            <p:nvPr/>
          </p:nvSpPr>
          <p:spPr>
            <a:xfrm>
              <a:off x="2006364" y="5665098"/>
              <a:ext cx="3009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 step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상태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04CB22-A55A-4941-8DCF-ADB701E2C58E}"/>
                </a:ext>
              </a:extLst>
            </p:cNvPr>
            <p:cNvSpPr txBox="1"/>
            <p:nvPr/>
          </p:nvSpPr>
          <p:spPr>
            <a:xfrm>
              <a:off x="2006364" y="6143259"/>
              <a:ext cx="28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 step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입력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CB2067-E400-456D-A46C-71356B8F02FF}"/>
                    </a:ext>
                  </a:extLst>
                </p:cNvPr>
                <p:cNvSpPr/>
                <p:nvPr/>
              </p:nvSpPr>
              <p:spPr>
                <a:xfrm>
                  <a:off x="1379732" y="4499812"/>
                  <a:ext cx="67140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CB2067-E400-456D-A46C-71356B8F0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732" y="4499812"/>
                  <a:ext cx="671402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04C68B-F3D2-498D-BD1E-A6AB97FF1118}"/>
                    </a:ext>
                  </a:extLst>
                </p:cNvPr>
                <p:cNvSpPr/>
                <p:nvPr/>
              </p:nvSpPr>
              <p:spPr>
                <a:xfrm>
                  <a:off x="1343055" y="4993350"/>
                  <a:ext cx="74475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04C68B-F3D2-498D-BD1E-A6AB97FF1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055" y="4993350"/>
                  <a:ext cx="74475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38CB241-2BB5-458F-A7B9-E3358D24B865}"/>
                    </a:ext>
                  </a:extLst>
                </p:cNvPr>
                <p:cNvSpPr/>
                <p:nvPr/>
              </p:nvSpPr>
              <p:spPr>
                <a:xfrm>
                  <a:off x="1033367" y="5491098"/>
                  <a:ext cx="110421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38CB241-2BB5-458F-A7B9-E3358D24B8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67" y="5491098"/>
                  <a:ext cx="110421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E4E46B6-8666-4D19-95BD-808709E97F89}"/>
                    </a:ext>
                  </a:extLst>
                </p:cNvPr>
                <p:cNvSpPr/>
                <p:nvPr/>
              </p:nvSpPr>
              <p:spPr>
                <a:xfrm>
                  <a:off x="1306877" y="6013315"/>
                  <a:ext cx="69948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E4E46B6-8666-4D19-95BD-808709E97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6877" y="6013315"/>
                  <a:ext cx="699487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9AE59-35E9-432D-AF36-9910F247B5D7}"/>
              </a:ext>
            </a:extLst>
          </p:cNvPr>
          <p:cNvGrpSpPr/>
          <p:nvPr/>
        </p:nvGrpSpPr>
        <p:grpSpPr>
          <a:xfrm>
            <a:off x="1770783" y="1813408"/>
            <a:ext cx="8518984" cy="2388844"/>
            <a:chOff x="1135975" y="1775336"/>
            <a:chExt cx="10485469" cy="2891516"/>
          </a:xfrm>
        </p:grpSpPr>
        <p:pic>
          <p:nvPicPr>
            <p:cNvPr id="18" name="Picture 2" descr="https://colah.github.io/posts/2015-08-Understanding-LSTMs/img/RNN-rolled.png">
              <a:extLst>
                <a:ext uri="{FF2B5EF4-FFF2-40B4-BE49-F238E27FC236}">
                  <a16:creationId xmlns:a16="http://schemas.microsoft.com/office/drawing/2014/main" id="{28CCE92B-8199-4527-9CC4-B21F5AA91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975" y="1849367"/>
              <a:ext cx="1814920" cy="281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n unrolled recurrent neural network.">
              <a:extLst>
                <a:ext uri="{FF2B5EF4-FFF2-40B4-BE49-F238E27FC236}">
                  <a16:creationId xmlns:a16="http://schemas.microsoft.com/office/drawing/2014/main" id="{A2CD3F5D-2C50-447D-931F-EA748F764A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91"/>
            <a:stretch/>
          </p:blipFill>
          <p:spPr bwMode="auto">
            <a:xfrm>
              <a:off x="3103086" y="1775336"/>
              <a:ext cx="8518358" cy="2891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497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877B4-2567-4DB2-963E-3D0BFE5CD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9811" y="1417320"/>
            <a:ext cx="7572375" cy="3038475"/>
          </a:xfrm>
          <a:prstGeom prst="rect">
            <a:avLst/>
          </a:prstGeom>
          <a:ln w="508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86FAC-08C9-445C-AFC8-4A7DF6CCF8AE}"/>
                  </a:ext>
                </a:extLst>
              </p:cNvPr>
              <p:cNvSpPr txBox="1"/>
              <p:nvPr/>
            </p:nvSpPr>
            <p:spPr>
              <a:xfrm>
                <a:off x="4492387" y="4948237"/>
                <a:ext cx="30757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86FAC-08C9-445C-AFC8-4A7DF6CCF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387" y="4948237"/>
                <a:ext cx="307577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1375E-B693-4CDD-9EFE-361F69EC6F01}"/>
              </a:ext>
            </a:extLst>
          </p:cNvPr>
          <p:cNvGrpSpPr/>
          <p:nvPr/>
        </p:nvGrpSpPr>
        <p:grpSpPr>
          <a:xfrm>
            <a:off x="472272" y="4378339"/>
            <a:ext cx="4631710" cy="2098278"/>
            <a:chOff x="1033367" y="4499812"/>
            <a:chExt cx="4631710" cy="20982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E9508E-989D-4932-B903-80D9FF8BEEDB}"/>
                </a:ext>
              </a:extLst>
            </p:cNvPr>
            <p:cNvSpPr txBox="1"/>
            <p:nvPr/>
          </p:nvSpPr>
          <p:spPr>
            <a:xfrm>
              <a:off x="2006364" y="4614387"/>
              <a:ext cx="1426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새로운 상태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35B0D3-4D1D-4E59-B306-3A736A6A0581}"/>
                </a:ext>
              </a:extLst>
            </p:cNvPr>
            <p:cNvSpPr txBox="1"/>
            <p:nvPr/>
          </p:nvSpPr>
          <p:spPr>
            <a:xfrm>
              <a:off x="2006364" y="5166065"/>
              <a:ext cx="3658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파라메터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함수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5EAD03-64FE-43A7-A107-223B1A14CDBC}"/>
                </a:ext>
              </a:extLst>
            </p:cNvPr>
            <p:cNvSpPr txBox="1"/>
            <p:nvPr/>
          </p:nvSpPr>
          <p:spPr>
            <a:xfrm>
              <a:off x="2006364" y="5665098"/>
              <a:ext cx="3009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이전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 step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상태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04CB22-A55A-4941-8DCF-ADB701E2C58E}"/>
                </a:ext>
              </a:extLst>
            </p:cNvPr>
            <p:cNvSpPr txBox="1"/>
            <p:nvPr/>
          </p:nvSpPr>
          <p:spPr>
            <a:xfrm>
              <a:off x="2006364" y="6143259"/>
              <a:ext cx="2818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 step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대한 입력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CB2067-E400-456D-A46C-71356B8F02FF}"/>
                    </a:ext>
                  </a:extLst>
                </p:cNvPr>
                <p:cNvSpPr/>
                <p:nvPr/>
              </p:nvSpPr>
              <p:spPr>
                <a:xfrm>
                  <a:off x="1379732" y="4499812"/>
                  <a:ext cx="67140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5CB2067-E400-456D-A46C-71356B8F02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732" y="4499812"/>
                  <a:ext cx="671402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04C68B-F3D2-498D-BD1E-A6AB97FF1118}"/>
                    </a:ext>
                  </a:extLst>
                </p:cNvPr>
                <p:cNvSpPr/>
                <p:nvPr/>
              </p:nvSpPr>
              <p:spPr>
                <a:xfrm>
                  <a:off x="1343055" y="4993350"/>
                  <a:ext cx="74475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104C68B-F3D2-498D-BD1E-A6AB97FF1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055" y="4993350"/>
                  <a:ext cx="74475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38CB241-2BB5-458F-A7B9-E3358D24B865}"/>
                    </a:ext>
                  </a:extLst>
                </p:cNvPr>
                <p:cNvSpPr/>
                <p:nvPr/>
              </p:nvSpPr>
              <p:spPr>
                <a:xfrm>
                  <a:off x="1033367" y="5491098"/>
                  <a:ext cx="1104213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38CB241-2BB5-458F-A7B9-E3358D24B8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367" y="5491098"/>
                  <a:ext cx="1104213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E4E46B6-8666-4D19-95BD-808709E97F89}"/>
                    </a:ext>
                  </a:extLst>
                </p:cNvPr>
                <p:cNvSpPr/>
                <p:nvPr/>
              </p:nvSpPr>
              <p:spPr>
                <a:xfrm>
                  <a:off x="1306877" y="6013315"/>
                  <a:ext cx="69948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32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E4E46B6-8666-4D19-95BD-808709E97F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6877" y="6013315"/>
                  <a:ext cx="699487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125DD7B-151A-44B8-AFEE-74B2DC6FB6F2}"/>
              </a:ext>
            </a:extLst>
          </p:cNvPr>
          <p:cNvSpPr txBox="1"/>
          <p:nvPr/>
        </p:nvSpPr>
        <p:spPr>
          <a:xfrm>
            <a:off x="3795039" y="2580412"/>
            <a:ext cx="1791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(s : h)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74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7FF350-383C-4CC6-AEFE-C839C18EE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87"/>
          <a:stretch/>
        </p:blipFill>
        <p:spPr>
          <a:xfrm>
            <a:off x="2473421" y="1306523"/>
            <a:ext cx="7724210" cy="488493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72A580-9FD8-436F-836B-5D566B3428E2}"/>
              </a:ext>
            </a:extLst>
          </p:cNvPr>
          <p:cNvCxnSpPr>
            <a:cxnSpLocks/>
          </p:cNvCxnSpPr>
          <p:nvPr/>
        </p:nvCxnSpPr>
        <p:spPr>
          <a:xfrm>
            <a:off x="5859172" y="4032298"/>
            <a:ext cx="43384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1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949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tanh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/>
              <p:nvPr/>
            </p:nvSpPr>
            <p:spPr>
              <a:xfrm>
                <a:off x="2287192" y="448131"/>
                <a:ext cx="2051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92" y="448131"/>
                <a:ext cx="20518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97619E-0ED7-4EB9-9DAF-8D115BAB79B1}"/>
              </a:ext>
            </a:extLst>
          </p:cNvPr>
          <p:cNvSpPr txBox="1"/>
          <p:nvPr/>
        </p:nvSpPr>
        <p:spPr>
          <a:xfrm>
            <a:off x="658251" y="1032906"/>
            <a:ext cx="1056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쌍곡선 함수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삼각함수와 유사한 성질을 가지고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 쌍곡선을 매개변수로 표시할 때 나오는 함수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 함수를 변환시켜서 얻을 수 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314B81-EC9E-4646-90B4-3805121493CB}"/>
              </a:ext>
            </a:extLst>
          </p:cNvPr>
          <p:cNvGrpSpPr/>
          <p:nvPr/>
        </p:nvGrpSpPr>
        <p:grpSpPr>
          <a:xfrm>
            <a:off x="7330918" y="3300113"/>
            <a:ext cx="4546886" cy="1893246"/>
            <a:chOff x="3668466" y="2592600"/>
            <a:chExt cx="4546886" cy="18932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6EE18-C5A2-42F9-9248-229BE5A870C3}"/>
                    </a:ext>
                  </a:extLst>
                </p:cNvPr>
                <p:cNvSpPr txBox="1"/>
                <p:nvPr/>
              </p:nvSpPr>
              <p:spPr>
                <a:xfrm>
                  <a:off x="3668466" y="2592600"/>
                  <a:ext cx="454688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36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ko-KR" altLang="en-US" sz="360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ko-KR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36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6EE18-C5A2-42F9-9248-229BE5A870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466" y="2592600"/>
                  <a:ext cx="4546886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CB92ABB-25F5-47D8-9244-0B872EF51B27}"/>
                    </a:ext>
                  </a:extLst>
                </p:cNvPr>
                <p:cNvSpPr/>
                <p:nvPr/>
              </p:nvSpPr>
              <p:spPr>
                <a:xfrm>
                  <a:off x="3810941" y="3317706"/>
                  <a:ext cx="4261936" cy="11681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3600" smtClean="0">
                            <a:latin typeface="Cambria Math" panose="02040503050406030204" pitchFamily="18" charset="0"/>
                          </a:rPr>
                          <m:t>tan</m:t>
                        </m:r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36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ko-KR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ko-KR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sz="36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CB92ABB-25F5-47D8-9244-0B872EF51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941" y="3317706"/>
                  <a:ext cx="4261936" cy="11681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536BB04-CB58-4833-8564-FCC4C852A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272" y="2130645"/>
            <a:ext cx="6858646" cy="435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43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3275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tanh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함수의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/>
              <p:nvPr/>
            </p:nvSpPr>
            <p:spPr>
              <a:xfrm>
                <a:off x="2287192" y="448131"/>
                <a:ext cx="2051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92" y="448131"/>
                <a:ext cx="20518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anh'">
            <a:extLst>
              <a:ext uri="{FF2B5EF4-FFF2-40B4-BE49-F238E27FC236}">
                <a16:creationId xmlns:a16="http://schemas.microsoft.com/office/drawing/2014/main" id="{5E0223B6-08E6-4295-A53A-98BDF6F5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283" y="2233233"/>
            <a:ext cx="5509434" cy="34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5317B5-176B-493E-99AD-560B8FFE9972}"/>
                  </a:ext>
                </a:extLst>
              </p:cNvPr>
              <p:cNvSpPr txBox="1"/>
              <p:nvPr/>
            </p:nvSpPr>
            <p:spPr>
              <a:xfrm>
                <a:off x="4453598" y="5809411"/>
                <a:ext cx="363682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ko-KR" altLang="en-US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32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𝑡𝑎𝑛h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5317B5-176B-493E-99AD-560B8FFE9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598" y="5809411"/>
                <a:ext cx="3636829" cy="492443"/>
              </a:xfrm>
              <a:prstGeom prst="rect">
                <a:avLst/>
              </a:prstGeom>
              <a:blipFill>
                <a:blip r:embed="rId5"/>
                <a:stretch>
                  <a:fillRect t="-25926" b="-481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92A7B6-2ABB-415E-8332-E1B4F8235F11}"/>
              </a:ext>
            </a:extLst>
          </p:cNvPr>
          <p:cNvSpPr txBox="1"/>
          <p:nvPr/>
        </p:nvSpPr>
        <p:spPr>
          <a:xfrm>
            <a:off x="7576457" y="-111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03F4C-B493-42A9-8F20-4C25F1F66244}"/>
              </a:ext>
            </a:extLst>
          </p:cNvPr>
          <p:cNvSpPr/>
          <p:nvPr/>
        </p:nvSpPr>
        <p:spPr>
          <a:xfrm>
            <a:off x="472271" y="955961"/>
            <a:ext cx="11599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시그모이드 함수의 범위를 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확장한 개념인 하이퍼볼릭 탄젠트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(tanh)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미분한 값의 범위가 함께 확장되는 효과를 가져왔습니다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여전히 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작은 값이 존재하므로 </a:t>
            </a:r>
            <a:r>
              <a:rPr lang="ko-KR" altLang="en-US" sz="2400" dirty="0">
                <a:solidFill>
                  <a:srgbClr val="42424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기울기 소실 문제는 사라지지 않습니다</a:t>
            </a:r>
            <a:r>
              <a:rPr lang="en-US" altLang="ko-KR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–</a:t>
            </a:r>
            <a:r>
              <a:rPr lang="ko-KR" altLang="en-US" sz="2400" dirty="0">
                <a:solidFill>
                  <a:srgbClr val="4242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딥러닝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603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45DA92-E99B-48BD-AA6F-958DC369BA98}"/>
              </a:ext>
            </a:extLst>
          </p:cNvPr>
          <p:cNvSpPr/>
          <p:nvPr/>
        </p:nvSpPr>
        <p:spPr>
          <a:xfrm>
            <a:off x="120241" y="119543"/>
            <a:ext cx="11951516" cy="661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120AB1-2C9A-4D90-801B-239CB4A83542}"/>
              </a:ext>
            </a:extLst>
          </p:cNvPr>
          <p:cNvSpPr txBox="1"/>
          <p:nvPr/>
        </p:nvSpPr>
        <p:spPr>
          <a:xfrm>
            <a:off x="472272" y="371188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Rnn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7D15EF-3D7A-428B-A0F3-FFF3D52B6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1790" y="1915119"/>
            <a:ext cx="5588959" cy="3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/>
              <p:nvPr/>
            </p:nvSpPr>
            <p:spPr>
              <a:xfrm>
                <a:off x="2287192" y="448131"/>
                <a:ext cx="58224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𝐭𝐚𝐧𝐡</m:t>
                      </m:r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𝒉𝒉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𝒙𝒉</m:t>
                          </m:r>
                        </m:sub>
                      </m:sSub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altLang="ko-KR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E50A3-6BF1-4379-9705-EAA270FC8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92" y="448131"/>
                <a:ext cx="582242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F1D053C-40C8-4ACC-B700-3A4EAECA5071}"/>
                  </a:ext>
                </a:extLst>
              </p:cNvPr>
              <p:cNvSpPr/>
              <p:nvPr/>
            </p:nvSpPr>
            <p:spPr>
              <a:xfrm>
                <a:off x="120241" y="4423819"/>
                <a:ext cx="653300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3200" b="0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altLang="ko-KR" sz="3200" b="0" i="1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32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32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F1D053C-40C8-4ACC-B700-3A4EAECA5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41" y="4423819"/>
                <a:ext cx="653300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DE4AD-C4C9-45DA-BB11-EDCD938397C3}"/>
                  </a:ext>
                </a:extLst>
              </p:cNvPr>
              <p:cNvSpPr txBox="1"/>
              <p:nvPr/>
            </p:nvSpPr>
            <p:spPr>
              <a:xfrm>
                <a:off x="1183431" y="2608881"/>
                <a:ext cx="30757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DE4AD-C4C9-45DA-BB11-EDCD93839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431" y="2608881"/>
                <a:ext cx="307577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D4A896-B422-4605-9237-4657B4C55709}"/>
              </a:ext>
            </a:extLst>
          </p:cNvPr>
          <p:cNvCxnSpPr/>
          <p:nvPr/>
        </p:nvCxnSpPr>
        <p:spPr>
          <a:xfrm flipH="1">
            <a:off x="2893428" y="3159380"/>
            <a:ext cx="188685" cy="1322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455A23-28E7-43AE-B1DE-4912EA5B8F4D}"/>
                  </a:ext>
                </a:extLst>
              </p:cNvPr>
              <p:cNvSpPr txBox="1"/>
              <p:nvPr/>
            </p:nvSpPr>
            <p:spPr>
              <a:xfrm>
                <a:off x="1563984" y="3588535"/>
                <a:ext cx="13538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455A23-28E7-43AE-B1DE-4912EA5B8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984" y="3588535"/>
                <a:ext cx="135389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E2EC95-EEAA-443F-A336-30D63A8895D1}"/>
              </a:ext>
            </a:extLst>
          </p:cNvPr>
          <p:cNvCxnSpPr>
            <a:cxnSpLocks/>
          </p:cNvCxnSpPr>
          <p:nvPr/>
        </p:nvCxnSpPr>
        <p:spPr>
          <a:xfrm>
            <a:off x="3815085" y="3159380"/>
            <a:ext cx="933339" cy="1322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F9DEB8-39D9-45AC-B4B3-050A5B578BD2}"/>
                  </a:ext>
                </a:extLst>
              </p:cNvPr>
              <p:cNvSpPr txBox="1"/>
              <p:nvPr/>
            </p:nvSpPr>
            <p:spPr>
              <a:xfrm>
                <a:off x="3278215" y="3839044"/>
                <a:ext cx="13442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F9DEB8-39D9-45AC-B4B3-050A5B578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15" y="3839044"/>
                <a:ext cx="134427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BFB58-9895-4579-9627-0760271D39DA}"/>
                  </a:ext>
                </a:extLst>
              </p:cNvPr>
              <p:cNvSpPr txBox="1"/>
              <p:nvPr/>
            </p:nvSpPr>
            <p:spPr>
              <a:xfrm>
                <a:off x="5124914" y="3588535"/>
                <a:ext cx="10539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2BFB58-9895-4579-9627-0760271D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914" y="3588535"/>
                <a:ext cx="105394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B072C8-7316-40E8-A787-54FA4E6286E4}"/>
              </a:ext>
            </a:extLst>
          </p:cNvPr>
          <p:cNvCxnSpPr>
            <a:cxnSpLocks/>
          </p:cNvCxnSpPr>
          <p:nvPr/>
        </p:nvCxnSpPr>
        <p:spPr>
          <a:xfrm>
            <a:off x="4099370" y="3072296"/>
            <a:ext cx="1755930" cy="14676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B1F82-69F6-42D9-BCBA-46EB4FA029A3}"/>
              </a:ext>
            </a:extLst>
          </p:cNvPr>
          <p:cNvSpPr/>
          <p:nvPr/>
        </p:nvSpPr>
        <p:spPr>
          <a:xfrm>
            <a:off x="7842738" y="3295859"/>
            <a:ext cx="326572" cy="3516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336942-8784-470A-977A-30B0F5A573FD}"/>
              </a:ext>
            </a:extLst>
          </p:cNvPr>
          <p:cNvSpPr/>
          <p:nvPr/>
        </p:nvSpPr>
        <p:spPr>
          <a:xfrm>
            <a:off x="8934444" y="4131431"/>
            <a:ext cx="326572" cy="3516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125AA9-E144-46DC-AF60-5B94F8677A8D}"/>
              </a:ext>
            </a:extLst>
          </p:cNvPr>
          <p:cNvSpPr/>
          <p:nvPr/>
        </p:nvSpPr>
        <p:spPr>
          <a:xfrm>
            <a:off x="8934444" y="3295858"/>
            <a:ext cx="326572" cy="3516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1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1321</Words>
  <Application>Microsoft Office PowerPoint</Application>
  <PresentationFormat>Widescreen</PresentationFormat>
  <Paragraphs>316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나눔스퀘어 ExtraBold</vt:lpstr>
      <vt:lpstr>나눔스퀘어</vt:lpstr>
      <vt:lpstr>맑은 고딕</vt:lpstr>
      <vt:lpstr>나눔스퀘어 Bold</vt:lpstr>
      <vt:lpstr>나눔명조 ExtraBold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</dc:creator>
  <cp:lastModifiedBy>root</cp:lastModifiedBy>
  <cp:revision>44</cp:revision>
  <dcterms:created xsi:type="dcterms:W3CDTF">2019-05-23T19:26:30Z</dcterms:created>
  <dcterms:modified xsi:type="dcterms:W3CDTF">2019-05-26T17:06:00Z</dcterms:modified>
</cp:coreProperties>
</file>